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26" r:id="rId1"/>
  </p:sldMasterIdLst>
  <p:notesMasterIdLst>
    <p:notesMasterId r:id="rId17"/>
  </p:notesMasterIdLst>
  <p:sldIdLst>
    <p:sldId id="279" r:id="rId2"/>
    <p:sldId id="268" r:id="rId3"/>
    <p:sldId id="257" r:id="rId4"/>
    <p:sldId id="267" r:id="rId5"/>
    <p:sldId id="278" r:id="rId6"/>
    <p:sldId id="258" r:id="rId7"/>
    <p:sldId id="277" r:id="rId8"/>
    <p:sldId id="259" r:id="rId9"/>
    <p:sldId id="263" r:id="rId10"/>
    <p:sldId id="273" r:id="rId11"/>
    <p:sldId id="270" r:id="rId12"/>
    <p:sldId id="274" r:id="rId13"/>
    <p:sldId id="260" r:id="rId14"/>
    <p:sldId id="281" r:id="rId15"/>
    <p:sldId id="275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  <a:srgbClr val="EAEAEA"/>
    <a:srgbClr val="263D77"/>
    <a:srgbClr val="C01901"/>
    <a:srgbClr val="FF2500"/>
    <a:srgbClr val="E46C08"/>
    <a:srgbClr val="FFC101"/>
    <a:srgbClr val="92D04F"/>
    <a:srgbClr val="00B150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20"/>
    <p:restoredTop sz="94665"/>
  </p:normalViewPr>
  <p:slideViewPr>
    <p:cSldViewPr snapToGrid="0" snapToObjects="1">
      <p:cViewPr>
        <p:scale>
          <a:sx n="90" d="100"/>
          <a:sy n="90" d="100"/>
        </p:scale>
        <p:origin x="6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4.jpeg>
</file>

<file path=ppt/media/image15.jpeg>
</file>

<file path=ppt/media/image16.jpeg>
</file>

<file path=ppt/media/image17.jpe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2C419-1354-724B-BDE4-384BD4DA4995}" type="datetimeFigureOut">
              <a:rPr lang="fr-FR" smtClean="0"/>
              <a:t>03/09/2018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CD593D-C595-6949-97DB-333BEC58DD5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983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D593D-C595-6949-97DB-333BEC58DD5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578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D593D-C595-6949-97DB-333BEC58DD5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545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D593D-C595-6949-97DB-333BEC58DD5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216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D593D-C595-6949-97DB-333BEC58DD5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85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00439-3A85-6D41-A1A5-8A9095857F26}" type="datetime1">
              <a:rPr lang="fr-BE" smtClean="0"/>
              <a:t>3/09/18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BD835-4D55-964E-A043-C50761FB51A5}" type="datetime1">
              <a:rPr lang="fr-BE" smtClean="0"/>
              <a:t>3/09/18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0207B-72CD-8A4E-9754-5B0245230B36}" type="datetime1">
              <a:rPr lang="fr-BE" smtClean="0"/>
              <a:t>3/09/18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57C2-9408-B749-B8C1-F7C24DC6FB64}" type="datetime1">
              <a:rPr lang="fr-BE" smtClean="0"/>
              <a:t>3/09/18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88BA9-F359-AD43-B0FB-02307CFEAF36}" type="datetime1">
              <a:rPr lang="fr-BE" smtClean="0"/>
              <a:t>3/09/18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BFF7-AD55-354D-9737-5EADF9E0604E}" type="datetime1">
              <a:rPr lang="fr-BE" smtClean="0"/>
              <a:t>3/09/18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C6D62-7BDE-DE4A-87C4-769382E38C03}" type="datetime1">
              <a:rPr lang="fr-BE" smtClean="0"/>
              <a:t>3/09/18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D944D-66DF-ED4E-8203-9BA1C50CE37E}" type="datetime1">
              <a:rPr lang="fr-BE" smtClean="0"/>
              <a:t>3/09/18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526C-9334-634F-959C-47207C4F9F1F}" type="datetime1">
              <a:rPr lang="fr-BE" smtClean="0"/>
              <a:t>3/09/18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4276F-93B3-3841-9F87-8CAF9877D696}" type="datetime1">
              <a:rPr lang="fr-BE" smtClean="0"/>
              <a:t>3/09/18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FE617F9-DDCE-D143-94D4-F10D23785A34}" type="datetime1">
              <a:rPr lang="fr-BE" smtClean="0"/>
              <a:t>3/09/18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F8F2978-B202-124C-B487-1BFFB1CCBDB7}" type="datetime1">
              <a:rPr lang="fr-BE" smtClean="0"/>
              <a:t>3/09/18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54021E1E-4941-9D46-8343-8C6821BDA18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71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5" Type="http://schemas.openxmlformats.org/officeDocument/2006/relationships/image" Target="../media/image21.jpg"/><Relationship Id="rId6" Type="http://schemas.openxmlformats.org/officeDocument/2006/relationships/image" Target="../media/image22.jpg"/><Relationship Id="rId7" Type="http://schemas.openxmlformats.org/officeDocument/2006/relationships/image" Target="../media/image23.jpg"/><Relationship Id="rId8" Type="http://schemas.openxmlformats.org/officeDocument/2006/relationships/image" Target="../media/image24.jpg"/><Relationship Id="rId9" Type="http://schemas.openxmlformats.org/officeDocument/2006/relationships/image" Target="../media/image25.jpg"/><Relationship Id="rId10" Type="http://schemas.openxmlformats.org/officeDocument/2006/relationships/image" Target="../media/image2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microsoft.com/office/2007/relationships/hdphoto" Target="../media/hdphoto2.wdp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jpeg"/><Relationship Id="rId9" Type="http://schemas.openxmlformats.org/officeDocument/2006/relationships/image" Target="../media/image15.jpeg"/><Relationship Id="rId10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11.png"/><Relationship Id="rId5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 txBox="1">
            <a:spLocks/>
          </p:cNvSpPr>
          <p:nvPr/>
        </p:nvSpPr>
        <p:spPr>
          <a:xfrm>
            <a:off x="1683171" y="4554071"/>
            <a:ext cx="8825658" cy="1703293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2000" dirty="0" smtClean="0"/>
          </a:p>
          <a:p>
            <a:pPr marL="0" indent="0" algn="ctr">
              <a:buNone/>
            </a:pPr>
            <a:r>
              <a:rPr lang="fr-FR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GEORGES Nadège </a:t>
            </a:r>
          </a:p>
          <a:p>
            <a:pPr marL="0" indent="0" algn="ctr">
              <a:buNone/>
            </a:pPr>
            <a:r>
              <a:rPr lang="fr-FR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Master 2 en sciences biologiques des organismes et écologie</a:t>
            </a:r>
          </a:p>
          <a:p>
            <a:pPr marL="0" indent="0" algn="ctr">
              <a:buNone/>
            </a:pPr>
            <a:r>
              <a:rPr lang="fr-FR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Service d’écologie numérique des milieux aquatiques </a:t>
            </a:r>
          </a:p>
          <a:p>
            <a:pPr marL="0" indent="0" algn="ctr">
              <a:buNone/>
            </a:pPr>
            <a:r>
              <a:rPr lang="fr-FR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Promoteur : Professeur GROSJEAN Philippe</a:t>
            </a:r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997" y="4893785"/>
            <a:ext cx="1477663" cy="1363579"/>
          </a:xfrm>
          <a:prstGeom prst="rect">
            <a:avLst/>
          </a:prstGeom>
        </p:spPr>
      </p:pic>
      <p:pic>
        <p:nvPicPr>
          <p:cNvPr id="5" name="Image 4" descr="/Users/Nadege/Downloads/umons.png"/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61" y="4736155"/>
            <a:ext cx="2068183" cy="702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 descr="/Users/Nadege/Downloads/http---informatique.umons.ac.be-images-fs-logo.jpg"/>
          <p:cNvPicPr/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61" y="5528154"/>
            <a:ext cx="2068183" cy="105661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ZoneTexte 6"/>
          <p:cNvSpPr txBox="1"/>
          <p:nvPr/>
        </p:nvSpPr>
        <p:spPr>
          <a:xfrm>
            <a:off x="1433079" y="1203159"/>
            <a:ext cx="9325843" cy="280076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400" dirty="0" smtClean="0">
                <a:latin typeface="Calibri Light" charset="0"/>
                <a:ea typeface="Calibri Light" charset="0"/>
                <a:cs typeface="Calibri Light" charset="0"/>
              </a:rPr>
              <a:t>Réponse </a:t>
            </a:r>
            <a:r>
              <a:rPr lang="fr-FR" sz="4400" dirty="0" err="1" smtClean="0">
                <a:latin typeface="Calibri Light" charset="0"/>
                <a:ea typeface="Calibri Light" charset="0"/>
                <a:cs typeface="Calibri Light" charset="0"/>
              </a:rPr>
              <a:t>écophysiologique</a:t>
            </a:r>
            <a:r>
              <a:rPr lang="fr-FR" sz="4400" dirty="0" smtClean="0">
                <a:latin typeface="Calibri Light" charset="0"/>
                <a:ea typeface="Calibri Light" charset="0"/>
                <a:cs typeface="Calibri Light" charset="0"/>
              </a:rPr>
              <a:t> de </a:t>
            </a:r>
            <a:r>
              <a:rPr lang="fr-FR" sz="4400" i="1" dirty="0" smtClean="0">
                <a:latin typeface="Calibri Light" charset="0"/>
                <a:ea typeface="Calibri Light" charset="0"/>
                <a:cs typeface="Calibri Light" charset="0"/>
              </a:rPr>
              <a:t>Seriatopora hystrix </a:t>
            </a:r>
            <a:r>
              <a:rPr lang="fr-FR" sz="4400" dirty="0" smtClean="0">
                <a:latin typeface="Calibri Light" charset="0"/>
                <a:ea typeface="Calibri Light" charset="0"/>
                <a:cs typeface="Calibri Light" charset="0"/>
              </a:rPr>
              <a:t>(Dana, 1846) suite à un stress hypo- ou hypersalin à court terme</a:t>
            </a:r>
            <a:endParaRPr lang="fr-FR" sz="440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2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oneTexte 122"/>
          <p:cNvSpPr txBox="1"/>
          <p:nvPr/>
        </p:nvSpPr>
        <p:spPr>
          <a:xfrm>
            <a:off x="5126138" y="702459"/>
            <a:ext cx="1939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Coloration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8" name="ZoneTexte 197"/>
          <p:cNvSpPr txBox="1"/>
          <p:nvPr/>
        </p:nvSpPr>
        <p:spPr>
          <a:xfrm>
            <a:off x="8201983" y="1476930"/>
            <a:ext cx="417338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fr-FR" sz="2000" b="1" dirty="0" smtClean="0">
                <a:latin typeface="Calibri" charset="0"/>
                <a:ea typeface="Calibri" charset="0"/>
                <a:cs typeface="Calibri" charset="0"/>
              </a:rPr>
              <a:t>      Décoloration</a:t>
            </a: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 en condition </a:t>
            </a:r>
          </a:p>
          <a:p>
            <a:pPr>
              <a:lnSpc>
                <a:spcPct val="150000"/>
              </a:lnSpc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       expérimentale 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50000"/>
              </a:lnSpc>
            </a:pPr>
            <a:endParaRPr lang="fr-FR" sz="20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↘ densité de zooxanthelles</a:t>
            </a:r>
          </a:p>
          <a:p>
            <a:pPr marL="1200150" lvl="2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Plusieurs voies possibles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8206213" y="3990441"/>
            <a:ext cx="36970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↘ pigments photosynthétiques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01982" y="5021819"/>
            <a:ext cx="38135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Contraction polypes (effets faibles)</a:t>
            </a:r>
          </a:p>
        </p:txBody>
      </p:sp>
      <p:grpSp>
        <p:nvGrpSpPr>
          <p:cNvPr id="95" name="Grouper 94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96" name="Grouper 95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98" name="Chevron 97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Chevron 98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Chevron 99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Chevron 100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7" name="Chevron 96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67" name="Rectangle 66"/>
          <p:cNvSpPr/>
          <p:nvPr/>
        </p:nvSpPr>
        <p:spPr>
          <a:xfrm>
            <a:off x="8086504" y="6432083"/>
            <a:ext cx="152126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i="1" dirty="0" smtClean="0">
                <a:latin typeface="Calibri" charset="0"/>
                <a:ea typeface="Calibri" charset="0"/>
                <a:cs typeface="Times New Roman" charset="0"/>
              </a:rPr>
              <a:t>@Nadège Georges</a:t>
            </a:r>
            <a:endParaRPr lang="fr-FR" sz="1200" i="1" dirty="0"/>
          </a:p>
        </p:txBody>
      </p:sp>
      <p:grpSp>
        <p:nvGrpSpPr>
          <p:cNvPr id="9" name="Grouper 8"/>
          <p:cNvGrpSpPr/>
          <p:nvPr/>
        </p:nvGrpSpPr>
        <p:grpSpPr>
          <a:xfrm>
            <a:off x="25398" y="1141662"/>
            <a:ext cx="8103403" cy="5596023"/>
            <a:chOff x="27261" y="1463700"/>
            <a:chExt cx="7493628" cy="5174926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369167" y="1485249"/>
              <a:ext cx="2261936" cy="5153377"/>
            </a:xfrm>
            <a:prstGeom prst="round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8" name="Grouper 7"/>
            <p:cNvGrpSpPr/>
            <p:nvPr/>
          </p:nvGrpSpPr>
          <p:grpSpPr>
            <a:xfrm>
              <a:off x="27261" y="1463700"/>
              <a:ext cx="7493628" cy="5173789"/>
              <a:chOff x="27261" y="1399532"/>
              <a:chExt cx="7493628" cy="5173789"/>
            </a:xfrm>
          </p:grpSpPr>
          <p:grpSp>
            <p:nvGrpSpPr>
              <p:cNvPr id="5" name="Grouper 4"/>
              <p:cNvGrpSpPr/>
              <p:nvPr/>
            </p:nvGrpSpPr>
            <p:grpSpPr>
              <a:xfrm>
                <a:off x="27261" y="1399532"/>
                <a:ext cx="7314243" cy="5088607"/>
                <a:chOff x="28278" y="1400928"/>
                <a:chExt cx="7092574" cy="4728620"/>
              </a:xfrm>
            </p:grpSpPr>
            <p:grpSp>
              <p:nvGrpSpPr>
                <p:cNvPr id="3" name="Grouper 2"/>
                <p:cNvGrpSpPr/>
                <p:nvPr/>
              </p:nvGrpSpPr>
              <p:grpSpPr>
                <a:xfrm>
                  <a:off x="192890" y="1400928"/>
                  <a:ext cx="6927962" cy="4596904"/>
                  <a:chOff x="192890" y="1208424"/>
                  <a:chExt cx="6927962" cy="4596904"/>
                </a:xfrm>
              </p:grpSpPr>
              <p:grpSp>
                <p:nvGrpSpPr>
                  <p:cNvPr id="127" name="Grouper 126"/>
                  <p:cNvGrpSpPr/>
                  <p:nvPr/>
                </p:nvGrpSpPr>
                <p:grpSpPr>
                  <a:xfrm>
                    <a:off x="192890" y="1208424"/>
                    <a:ext cx="6917785" cy="4596904"/>
                    <a:chOff x="0" y="-175178"/>
                    <a:chExt cx="8892540" cy="5909285"/>
                  </a:xfrm>
                </p:grpSpPr>
                <p:grpSp>
                  <p:nvGrpSpPr>
                    <p:cNvPr id="144" name="Grouper 143"/>
                    <p:cNvGrpSpPr/>
                    <p:nvPr/>
                  </p:nvGrpSpPr>
                  <p:grpSpPr>
                    <a:xfrm>
                      <a:off x="0" y="345497"/>
                      <a:ext cx="8892540" cy="5388610"/>
                      <a:chOff x="0" y="345496"/>
                      <a:chExt cx="9403018" cy="5697856"/>
                    </a:xfrm>
                  </p:grpSpPr>
                  <p:grpSp>
                    <p:nvGrpSpPr>
                      <p:cNvPr id="160" name="Grouper 159"/>
                      <p:cNvGrpSpPr/>
                      <p:nvPr/>
                    </p:nvGrpSpPr>
                    <p:grpSpPr>
                      <a:xfrm>
                        <a:off x="510477" y="345496"/>
                        <a:ext cx="8892541" cy="5697856"/>
                        <a:chOff x="510477" y="345496"/>
                        <a:chExt cx="11904214" cy="7627642"/>
                      </a:xfrm>
                    </p:grpSpPr>
                    <p:pic>
                      <p:nvPicPr>
                        <p:cNvPr id="189" name="Image 18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510477" y="3052317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0" name="Image 18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4802084" y="3052317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1" name="Image 19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9093691" y="3052317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2" name="Image 19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4802084" y="5759138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3" name="Image 19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9093691" y="5759138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4" name="Image 19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510477" y="5759138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5" name="Image 19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510477" y="345496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6" name="Image 19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4802084" y="349263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97" name="Image 19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9093691" y="345496"/>
                          <a:ext cx="3321000" cy="2214000"/>
                        </a:xfrm>
                        <a:prstGeom prst="rect">
                          <a:avLst/>
                        </a:prstGeom>
                      </p:spPr>
                    </p:pic>
                  </p:grpSp>
                  <p:grpSp>
                    <p:nvGrpSpPr>
                      <p:cNvPr id="161" name="Grouper 160"/>
                      <p:cNvGrpSpPr/>
                      <p:nvPr/>
                    </p:nvGrpSpPr>
                    <p:grpSpPr>
                      <a:xfrm>
                        <a:off x="643253" y="1531200"/>
                        <a:ext cx="721050" cy="376515"/>
                        <a:chOff x="643253" y="1531200"/>
                        <a:chExt cx="721050" cy="376515"/>
                      </a:xfrm>
                    </p:grpSpPr>
                    <p:cxnSp>
                      <p:nvCxnSpPr>
                        <p:cNvPr id="187" name="Connecteur droit 186"/>
                        <p:cNvCxnSpPr/>
                        <p:nvPr/>
                      </p:nvCxnSpPr>
                      <p:spPr>
                        <a:xfrm>
                          <a:off x="824460" y="1849057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8" name="Zone de texte 214"/>
                        <p:cNvSpPr txBox="1"/>
                        <p:nvPr/>
                      </p:nvSpPr>
                      <p:spPr>
                        <a:xfrm>
                          <a:off x="643253" y="1531200"/>
                          <a:ext cx="721050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sp>
                    <p:nvSpPr>
                      <p:cNvPr id="162" name="Zone de texte 215"/>
                      <p:cNvSpPr txBox="1"/>
                      <p:nvPr/>
                    </p:nvSpPr>
                    <p:spPr>
                      <a:xfrm>
                        <a:off x="0" y="1864047"/>
                        <a:ext cx="18473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endParaRPr lang="fr-FR"/>
                      </a:p>
                    </p:txBody>
                  </p:sp>
                  <p:grpSp>
                    <p:nvGrpSpPr>
                      <p:cNvPr id="163" name="Grouper 162"/>
                      <p:cNvGrpSpPr/>
                      <p:nvPr/>
                    </p:nvGrpSpPr>
                    <p:grpSpPr>
                      <a:xfrm>
                        <a:off x="3807103" y="1546189"/>
                        <a:ext cx="760306" cy="376515"/>
                        <a:chOff x="3807103" y="1546189"/>
                        <a:chExt cx="760306" cy="376515"/>
                      </a:xfrm>
                    </p:grpSpPr>
                    <p:cxnSp>
                      <p:nvCxnSpPr>
                        <p:cNvPr id="185" name="Connecteur droit 184"/>
                        <p:cNvCxnSpPr/>
                        <p:nvPr/>
                      </p:nvCxnSpPr>
                      <p:spPr>
                        <a:xfrm>
                          <a:off x="3988310" y="1864047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6" name="Zone de texte 218"/>
                        <p:cNvSpPr txBox="1"/>
                        <p:nvPr/>
                      </p:nvSpPr>
                      <p:spPr>
                        <a:xfrm>
                          <a:off x="3807103" y="1546189"/>
                          <a:ext cx="760306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4" name="Grouper 163"/>
                      <p:cNvGrpSpPr/>
                      <p:nvPr/>
                    </p:nvGrpSpPr>
                    <p:grpSpPr>
                      <a:xfrm>
                        <a:off x="7156868" y="1533627"/>
                        <a:ext cx="923680" cy="376515"/>
                        <a:chOff x="7156868" y="1533627"/>
                        <a:chExt cx="923680" cy="376515"/>
                      </a:xfrm>
                    </p:grpSpPr>
                    <p:cxnSp>
                      <p:nvCxnSpPr>
                        <p:cNvPr id="183" name="Connecteur droit 182"/>
                        <p:cNvCxnSpPr/>
                        <p:nvPr/>
                      </p:nvCxnSpPr>
                      <p:spPr>
                        <a:xfrm>
                          <a:off x="7317700" y="1871860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4" name="Zone de texte 221"/>
                        <p:cNvSpPr txBox="1"/>
                        <p:nvPr/>
                      </p:nvSpPr>
                      <p:spPr>
                        <a:xfrm>
                          <a:off x="7156868" y="1533627"/>
                          <a:ext cx="923680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5" name="Grouper 164"/>
                      <p:cNvGrpSpPr/>
                      <p:nvPr/>
                    </p:nvGrpSpPr>
                    <p:grpSpPr>
                      <a:xfrm>
                        <a:off x="622878" y="3587192"/>
                        <a:ext cx="721050" cy="376515"/>
                        <a:chOff x="622878" y="3587192"/>
                        <a:chExt cx="721050" cy="376515"/>
                      </a:xfrm>
                    </p:grpSpPr>
                    <p:cxnSp>
                      <p:nvCxnSpPr>
                        <p:cNvPr id="181" name="Connecteur droit 180"/>
                        <p:cNvCxnSpPr/>
                        <p:nvPr/>
                      </p:nvCxnSpPr>
                      <p:spPr>
                        <a:xfrm>
                          <a:off x="824460" y="3905208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2" name="Zone de texte 224"/>
                        <p:cNvSpPr txBox="1"/>
                        <p:nvPr/>
                      </p:nvSpPr>
                      <p:spPr>
                        <a:xfrm>
                          <a:off x="622878" y="3587192"/>
                          <a:ext cx="721050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6" name="Grouper 165"/>
                      <p:cNvGrpSpPr/>
                      <p:nvPr/>
                    </p:nvGrpSpPr>
                    <p:grpSpPr>
                      <a:xfrm>
                        <a:off x="3827478" y="3566817"/>
                        <a:ext cx="760306" cy="376515"/>
                        <a:chOff x="3827478" y="3566817"/>
                        <a:chExt cx="760306" cy="376515"/>
                      </a:xfrm>
                    </p:grpSpPr>
                    <p:cxnSp>
                      <p:nvCxnSpPr>
                        <p:cNvPr id="179" name="Connecteur droit 178"/>
                        <p:cNvCxnSpPr/>
                        <p:nvPr/>
                      </p:nvCxnSpPr>
                      <p:spPr>
                        <a:xfrm>
                          <a:off x="3988310" y="3905208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0" name="Zone de texte 227"/>
                        <p:cNvSpPr txBox="1"/>
                        <p:nvPr/>
                      </p:nvSpPr>
                      <p:spPr>
                        <a:xfrm>
                          <a:off x="3827478" y="3566817"/>
                          <a:ext cx="760306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7" name="Grouper 166"/>
                      <p:cNvGrpSpPr/>
                      <p:nvPr/>
                    </p:nvGrpSpPr>
                    <p:grpSpPr>
                      <a:xfrm>
                        <a:off x="7136493" y="3566815"/>
                        <a:ext cx="795752" cy="376516"/>
                        <a:chOff x="7136493" y="3566815"/>
                        <a:chExt cx="795752" cy="376516"/>
                      </a:xfrm>
                    </p:grpSpPr>
                    <p:cxnSp>
                      <p:nvCxnSpPr>
                        <p:cNvPr id="177" name="Connecteur droit 176"/>
                        <p:cNvCxnSpPr/>
                        <p:nvPr/>
                      </p:nvCxnSpPr>
                      <p:spPr>
                        <a:xfrm>
                          <a:off x="7317700" y="3905207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78" name="Zone de texte 230"/>
                        <p:cNvSpPr txBox="1"/>
                        <p:nvPr/>
                      </p:nvSpPr>
                      <p:spPr>
                        <a:xfrm>
                          <a:off x="7136493" y="3566815"/>
                          <a:ext cx="795752" cy="37651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8" name="Grouper 167"/>
                      <p:cNvGrpSpPr/>
                      <p:nvPr/>
                    </p:nvGrpSpPr>
                    <p:grpSpPr>
                      <a:xfrm>
                        <a:off x="632917" y="5595717"/>
                        <a:ext cx="659954" cy="376515"/>
                        <a:chOff x="632917" y="5595717"/>
                        <a:chExt cx="659954" cy="376515"/>
                      </a:xfrm>
                    </p:grpSpPr>
                    <p:cxnSp>
                      <p:nvCxnSpPr>
                        <p:cNvPr id="175" name="Connecteur droit 174"/>
                        <p:cNvCxnSpPr/>
                        <p:nvPr/>
                      </p:nvCxnSpPr>
                      <p:spPr>
                        <a:xfrm>
                          <a:off x="814124" y="5913888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76" name="Zone de texte 233"/>
                        <p:cNvSpPr txBox="1"/>
                        <p:nvPr/>
                      </p:nvSpPr>
                      <p:spPr>
                        <a:xfrm>
                          <a:off x="632917" y="5595717"/>
                          <a:ext cx="659954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 dirty="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69" name="Grouper 168"/>
                      <p:cNvGrpSpPr/>
                      <p:nvPr/>
                    </p:nvGrpSpPr>
                    <p:grpSpPr>
                      <a:xfrm>
                        <a:off x="3827477" y="5595716"/>
                        <a:ext cx="915736" cy="376515"/>
                        <a:chOff x="3827477" y="5595716"/>
                        <a:chExt cx="915736" cy="376515"/>
                      </a:xfrm>
                    </p:grpSpPr>
                    <p:cxnSp>
                      <p:nvCxnSpPr>
                        <p:cNvPr id="173" name="Connecteur droit 172"/>
                        <p:cNvCxnSpPr/>
                        <p:nvPr/>
                      </p:nvCxnSpPr>
                      <p:spPr>
                        <a:xfrm>
                          <a:off x="3988310" y="5913887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74" name="Zone de texte 236"/>
                        <p:cNvSpPr txBox="1"/>
                        <p:nvPr/>
                      </p:nvSpPr>
                      <p:spPr>
                        <a:xfrm>
                          <a:off x="3827477" y="5595716"/>
                          <a:ext cx="915736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  <p:grpSp>
                    <p:nvGrpSpPr>
                      <p:cNvPr id="170" name="Grouper 169"/>
                      <p:cNvGrpSpPr/>
                      <p:nvPr/>
                    </p:nvGrpSpPr>
                    <p:grpSpPr>
                      <a:xfrm>
                        <a:off x="7116118" y="5564128"/>
                        <a:ext cx="740900" cy="376515"/>
                        <a:chOff x="7116118" y="5564128"/>
                        <a:chExt cx="740900" cy="376515"/>
                      </a:xfrm>
                    </p:grpSpPr>
                    <p:cxnSp>
                      <p:nvCxnSpPr>
                        <p:cNvPr id="171" name="Connecteur droit 170"/>
                        <p:cNvCxnSpPr/>
                        <p:nvPr/>
                      </p:nvCxnSpPr>
                      <p:spPr>
                        <a:xfrm>
                          <a:off x="7317700" y="5902672"/>
                          <a:ext cx="234000" cy="0"/>
                        </a:xfrm>
                        <a:prstGeom prst="line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72" name="Zone de texte 242"/>
                        <p:cNvSpPr txBox="1"/>
                        <p:nvPr/>
                      </p:nvSpPr>
                      <p:spPr>
                        <a:xfrm>
                          <a:off x="7116118" y="5564128"/>
                          <a:ext cx="740900" cy="37651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>
                            <a:spcAft>
                              <a:spcPts val="0"/>
                            </a:spcAft>
                          </a:pPr>
                          <a:r>
                            <a:rPr lang="fr-BE" sz="1200" kern="1200">
                              <a:solidFill>
                                <a:srgbClr val="000000"/>
                              </a:solidFill>
                              <a:effectLst/>
                              <a:latin typeface="Calibri" charset="0"/>
                              <a:ea typeface="Times New Roman" charset="0"/>
                            </a:rPr>
                            <a:t>1cm</a:t>
                          </a:r>
                          <a:endParaRPr lang="fr-FR" sz="1200" dirty="0">
                            <a:effectLst/>
                            <a:latin typeface="Times New Roman" charset="0"/>
                            <a:ea typeface="Times New Roman" charset="0"/>
                          </a:endParaRPr>
                        </a:p>
                      </p:txBody>
                    </p:sp>
                  </p:grpSp>
                </p:grpSp>
                <p:sp>
                  <p:nvSpPr>
                    <p:cNvPr id="157" name="Zone de texte 350"/>
                    <p:cNvSpPr txBox="1"/>
                    <p:nvPr/>
                  </p:nvSpPr>
                  <p:spPr>
                    <a:xfrm>
                      <a:off x="615552" y="-175178"/>
                      <a:ext cx="2080555" cy="4419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000" b="1" kern="1200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Acclimatation</a:t>
                      </a:r>
                      <a:endParaRPr lang="fr-FR" sz="1400" b="1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p:txBody>
                </p:sp>
              </p:grpSp>
              <p:sp>
                <p:nvSpPr>
                  <p:cNvPr id="80" name="Zone de texte 350"/>
                  <p:cNvSpPr txBox="1"/>
                  <p:nvPr/>
                </p:nvSpPr>
                <p:spPr>
                  <a:xfrm>
                    <a:off x="3050656" y="1237634"/>
                    <a:ext cx="1585150" cy="34382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spcAft>
                        <a:spcPts val="0"/>
                      </a:spcAft>
                    </a:pPr>
                    <a:r>
                      <a:rPr lang="fr-BE" sz="2000" b="1" kern="1200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Times New Roman" charset="0"/>
                        <a:cs typeface="Times New Roman" charset="0"/>
                      </a:rPr>
                      <a:t>Expérimentale</a:t>
                    </a:r>
                    <a:endParaRPr lang="fr-FR" sz="1400" b="1" dirty="0">
                      <a:effectLst/>
                      <a:latin typeface="Times New Roman" charset="0"/>
                      <a:ea typeface="Times New Roman" charset="0"/>
                    </a:endParaRPr>
                  </a:p>
                </p:txBody>
              </p:sp>
              <p:sp>
                <p:nvSpPr>
                  <p:cNvPr id="81" name="Zone de texte 350"/>
                  <p:cNvSpPr txBox="1"/>
                  <p:nvPr/>
                </p:nvSpPr>
                <p:spPr>
                  <a:xfrm>
                    <a:off x="5417486" y="1214900"/>
                    <a:ext cx="1703366" cy="34382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spcAft>
                        <a:spcPts val="0"/>
                      </a:spcAft>
                    </a:pPr>
                    <a:r>
                      <a:rPr lang="fr-BE" sz="2000" b="1" kern="1200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Times New Roman" charset="0"/>
                        <a:cs typeface="Times New Roman" charset="0"/>
                      </a:rPr>
                      <a:t>Récupération</a:t>
                    </a:r>
                    <a:endParaRPr lang="fr-FR" sz="1400" b="1" dirty="0">
                      <a:effectLst/>
                      <a:latin typeface="Times New Roman" charset="0"/>
                      <a:ea typeface="Times New Roman" charset="0"/>
                    </a:endParaRPr>
                  </a:p>
                </p:txBody>
              </p:sp>
            </p:grpSp>
            <p:sp>
              <p:nvSpPr>
                <p:cNvPr id="84" name="Zone de texte 350"/>
                <p:cNvSpPr txBox="1"/>
                <p:nvPr/>
              </p:nvSpPr>
              <p:spPr>
                <a:xfrm rot="16200000">
                  <a:off x="-481127" y="2293934"/>
                  <a:ext cx="1450353" cy="3587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fr-BE" sz="2000" b="1" dirty="0" smtClean="0">
                      <a:solidFill>
                        <a:srgbClr val="000000"/>
                      </a:solidFill>
                      <a:latin typeface="Calibri" charset="0"/>
                      <a:ea typeface="Times New Roman" charset="0"/>
                      <a:cs typeface="Times New Roman" charset="0"/>
                    </a:rPr>
                    <a:t>Contrôle</a:t>
                  </a:r>
                  <a:endParaRPr lang="fr-FR" sz="1400" b="1" dirty="0">
                    <a:effectLst/>
                    <a:latin typeface="Times New Roman" charset="0"/>
                    <a:ea typeface="Times New Roman" charset="0"/>
                  </a:endParaRPr>
                </a:p>
              </p:txBody>
            </p:sp>
            <p:sp>
              <p:nvSpPr>
                <p:cNvPr id="85" name="Zone de texte 350"/>
                <p:cNvSpPr txBox="1"/>
                <p:nvPr/>
              </p:nvSpPr>
              <p:spPr>
                <a:xfrm rot="16200000">
                  <a:off x="-501637" y="3732770"/>
                  <a:ext cx="1450353" cy="3587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fr-BE" sz="2000" b="1" dirty="0" smtClean="0">
                      <a:solidFill>
                        <a:srgbClr val="000000"/>
                      </a:solidFill>
                      <a:latin typeface="Calibri" charset="0"/>
                      <a:ea typeface="Times New Roman" charset="0"/>
                      <a:cs typeface="Times New Roman" charset="0"/>
                    </a:rPr>
                    <a:t>Hyposali</a:t>
                  </a:r>
                  <a:r>
                    <a:rPr lang="fr-BE" sz="2000" b="1" dirty="0">
                      <a:solidFill>
                        <a:srgbClr val="000000"/>
                      </a:solidFill>
                      <a:latin typeface="Calibri" charset="0"/>
                      <a:ea typeface="Times New Roman" charset="0"/>
                      <a:cs typeface="Times New Roman" charset="0"/>
                    </a:rPr>
                    <a:t>n</a:t>
                  </a:r>
                  <a:endParaRPr lang="fr-FR" sz="1400" b="1" dirty="0">
                    <a:effectLst/>
                    <a:latin typeface="Times New Roman" charset="0"/>
                    <a:ea typeface="Times New Roman" charset="0"/>
                  </a:endParaRPr>
                </a:p>
              </p:txBody>
            </p:sp>
            <p:sp>
              <p:nvSpPr>
                <p:cNvPr id="86" name="Zone de texte 350"/>
                <p:cNvSpPr txBox="1"/>
                <p:nvPr/>
              </p:nvSpPr>
              <p:spPr>
                <a:xfrm rot="16200000">
                  <a:off x="-517504" y="5224977"/>
                  <a:ext cx="1450353" cy="3587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fr-BE" sz="2000" b="1" dirty="0" smtClean="0">
                      <a:solidFill>
                        <a:srgbClr val="000000"/>
                      </a:solidFill>
                      <a:latin typeface="Calibri" charset="0"/>
                      <a:ea typeface="Times New Roman" charset="0"/>
                      <a:cs typeface="Times New Roman" charset="0"/>
                    </a:rPr>
                    <a:t>Hypersalin</a:t>
                  </a:r>
                  <a:endParaRPr lang="fr-FR" sz="1400" b="1" dirty="0">
                    <a:effectLst/>
                    <a:latin typeface="Times New Roman" charset="0"/>
                    <a:ea typeface="Times New Roman" charset="0"/>
                  </a:endParaRPr>
                </a:p>
              </p:txBody>
            </p:sp>
          </p:grpSp>
          <p:sp>
            <p:nvSpPr>
              <p:cNvPr id="69" name="Rectangle à coins arrondis 68"/>
              <p:cNvSpPr/>
              <p:nvPr/>
            </p:nvSpPr>
            <p:spPr>
              <a:xfrm>
                <a:off x="2830184" y="1430303"/>
                <a:ext cx="2261936" cy="5143018"/>
              </a:xfrm>
              <a:prstGeom prst="roundRect">
                <a:avLst/>
              </a:prstGeom>
              <a:noFill/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0" name="Rectangle à coins arrondis 69"/>
              <p:cNvSpPr/>
              <p:nvPr/>
            </p:nvSpPr>
            <p:spPr>
              <a:xfrm>
                <a:off x="5258953" y="1430303"/>
                <a:ext cx="2261936" cy="5136272"/>
              </a:xfrm>
              <a:prstGeom prst="roundRect">
                <a:avLst/>
              </a:prstGeom>
              <a:noFill/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1" name="Rectangle à coins arrondis 70"/>
              <p:cNvSpPr/>
              <p:nvPr/>
            </p:nvSpPr>
            <p:spPr>
              <a:xfrm rot="16200000">
                <a:off x="2973385" y="2025489"/>
                <a:ext cx="1518064" cy="7364534"/>
              </a:xfrm>
              <a:prstGeom prst="roundRect">
                <a:avLst/>
              </a:prstGeom>
              <a:noFill/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Rectangle à coins arrondis 71"/>
              <p:cNvSpPr/>
              <p:nvPr/>
            </p:nvSpPr>
            <p:spPr>
              <a:xfrm rot="16200000">
                <a:off x="2991524" y="430492"/>
                <a:ext cx="1518064" cy="7364534"/>
              </a:xfrm>
              <a:prstGeom prst="roundRect">
                <a:avLst/>
              </a:prstGeom>
              <a:noFill/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3" name="Rectangle à coins arrondis 72"/>
              <p:cNvSpPr/>
              <p:nvPr/>
            </p:nvSpPr>
            <p:spPr>
              <a:xfrm rot="16200000">
                <a:off x="2992040" y="-1175252"/>
                <a:ext cx="1518064" cy="7364534"/>
              </a:xfrm>
              <a:prstGeom prst="roundRect">
                <a:avLst/>
              </a:prstGeom>
              <a:noFill/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74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9/13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98093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/>
      <p:bldP spid="199" grpId="0"/>
      <p:bldP spid="200" grpId="0"/>
      <p:bldP spid="200" grpId="1"/>
      <p:bldP spid="200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3803857" y="714571"/>
            <a:ext cx="4584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Photosynthèse et respiration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7661430" y="1457415"/>
            <a:ext cx="44394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 smtClean="0">
                <a:latin typeface="Calibri" charset="0"/>
                <a:ea typeface="Calibri" charset="0"/>
                <a:cs typeface="Calibri" charset="0"/>
              </a:rPr>
              <a:t>Diminution photosynthèse nette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Contraction polypes = 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↘ </a:t>
            </a: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 lumière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↘ Densité zooxanthelles</a:t>
            </a:r>
          </a:p>
          <a:p>
            <a:pPr lvl="1">
              <a:lnSpc>
                <a:spcPct val="150000"/>
              </a:lnSpc>
            </a:pPr>
            <a:endParaRPr lang="fr-FR" sz="1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1104900" lvl="4">
              <a:lnSpc>
                <a:spcPct val="150000"/>
              </a:lnSpc>
            </a:pPr>
            <a:endParaRPr lang="fr-FR" sz="1200" dirty="0" smtClean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7686831" y="3135095"/>
            <a:ext cx="456933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lvl="1" indent="-268288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Turgescence ou plasmolyse </a:t>
            </a:r>
          </a:p>
          <a:p>
            <a:pPr marL="671513" lvl="2" indent="-314325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Effets sur mitochondries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1030288" lvl="3" indent="-2984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Production 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de ROS</a:t>
            </a:r>
          </a:p>
          <a:p>
            <a:pPr marL="1433513" lvl="4" indent="-328613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Dégâts </a:t>
            </a: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membranes </a:t>
            </a:r>
            <a:r>
              <a:rPr lang="fr-FR" sz="2000" dirty="0" err="1" smtClean="0">
                <a:latin typeface="Calibri Light" charset="0"/>
                <a:ea typeface="Calibri Light" charset="0"/>
                <a:cs typeface="Calibri Light" charset="0"/>
              </a:rPr>
              <a:t>thyllakoïdes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416984" y="5520920"/>
            <a:ext cx="470928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71513" lvl="4" indent="-328613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Effets translocation photosynthétats    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37" name="Grouper 36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38" name="Grouper 37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40" name="Chevron 39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Chevron 40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Chevron 41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Chevron 42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" name="Chevron 38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924864" cy="394708"/>
          </a:xfrm>
        </p:spPr>
        <p:txBody>
          <a:bodyPr/>
          <a:lstStyle/>
          <a:p>
            <a:r>
              <a:rPr lang="fr-FR" sz="2000" dirty="0" smtClean="0"/>
              <a:t>10/13</a:t>
            </a:r>
            <a:endParaRPr lang="fr-FR" sz="2000" dirty="0"/>
          </a:p>
        </p:txBody>
      </p:sp>
      <p:grpSp>
        <p:nvGrpSpPr>
          <p:cNvPr id="31" name="Grouper 30"/>
          <p:cNvGrpSpPr/>
          <p:nvPr/>
        </p:nvGrpSpPr>
        <p:grpSpPr>
          <a:xfrm>
            <a:off x="54863" y="1760574"/>
            <a:ext cx="7569663" cy="4183026"/>
            <a:chOff x="54863" y="1760574"/>
            <a:chExt cx="7569663" cy="4183026"/>
          </a:xfrm>
        </p:grpSpPr>
        <p:grpSp>
          <p:nvGrpSpPr>
            <p:cNvPr id="32" name="Grouper 31"/>
            <p:cNvGrpSpPr/>
            <p:nvPr/>
          </p:nvGrpSpPr>
          <p:grpSpPr>
            <a:xfrm>
              <a:off x="54863" y="1760574"/>
              <a:ext cx="7569663" cy="4183026"/>
              <a:chOff x="54863" y="1760574"/>
              <a:chExt cx="7569663" cy="4183026"/>
            </a:xfrm>
          </p:grpSpPr>
          <p:grpSp>
            <p:nvGrpSpPr>
              <p:cNvPr id="35" name="Grouper 34"/>
              <p:cNvGrpSpPr/>
              <p:nvPr/>
            </p:nvGrpSpPr>
            <p:grpSpPr>
              <a:xfrm>
                <a:off x="54864" y="1760574"/>
                <a:ext cx="7569662" cy="4183026"/>
                <a:chOff x="54864" y="1760574"/>
                <a:chExt cx="7569662" cy="4183026"/>
              </a:xfrm>
            </p:grpSpPr>
            <p:grpSp>
              <p:nvGrpSpPr>
                <p:cNvPr id="50" name="Grouper 49"/>
                <p:cNvGrpSpPr/>
                <p:nvPr/>
              </p:nvGrpSpPr>
              <p:grpSpPr>
                <a:xfrm>
                  <a:off x="54864" y="1760574"/>
                  <a:ext cx="7569661" cy="4183026"/>
                  <a:chOff x="54864" y="1760574"/>
                  <a:chExt cx="7569661" cy="4183026"/>
                </a:xfrm>
              </p:grpSpPr>
              <p:pic>
                <p:nvPicPr>
                  <p:cNvPr id="53" name="Image 52"/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4864" y="1760574"/>
                    <a:ext cx="7569661" cy="4183026"/>
                  </a:xfrm>
                  <a:prstGeom prst="rect">
                    <a:avLst/>
                  </a:prstGeom>
                </p:spPr>
              </p:pic>
              <p:pic>
                <p:nvPicPr>
                  <p:cNvPr id="54" name="Image 53"/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1116" t="70440" r="1826" b="11464"/>
                  <a:stretch/>
                </p:blipFill>
                <p:spPr>
                  <a:xfrm>
                    <a:off x="841248" y="4709160"/>
                    <a:ext cx="2045052" cy="74318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51" name="Image 50"/>
                <p:cNvPicPr>
                  <a:picLocks noChangeAspect="1"/>
                </p:cNvPicPr>
                <p:nvPr/>
              </p:nvPicPr>
              <p:blipFill rotWithShape="1">
                <a:blip r:embed="rId2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549" t="77260" r="65089" b="18935"/>
                <a:stretch/>
              </p:blipFill>
              <p:spPr>
                <a:xfrm>
                  <a:off x="6663706" y="4995672"/>
                  <a:ext cx="633318" cy="159489"/>
                </a:xfrm>
                <a:prstGeom prst="rect">
                  <a:avLst/>
                </a:prstGeom>
              </p:spPr>
            </p:pic>
            <p:pic>
              <p:nvPicPr>
                <p:cNvPr id="52" name="Image 51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8026" t="73213" b="20358"/>
                <a:stretch/>
              </p:blipFill>
              <p:spPr>
                <a:xfrm>
                  <a:off x="5962996" y="5206264"/>
                  <a:ext cx="1661530" cy="270509"/>
                </a:xfrm>
                <a:prstGeom prst="rect">
                  <a:avLst/>
                </a:prstGeom>
              </p:spPr>
            </p:pic>
          </p:grpSp>
          <p:pic>
            <p:nvPicPr>
              <p:cNvPr id="49" name="Image 48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95863"/>
              <a:stretch/>
            </p:blipFill>
            <p:spPr>
              <a:xfrm>
                <a:off x="54863" y="1805447"/>
                <a:ext cx="298063" cy="3992472"/>
              </a:xfrm>
              <a:prstGeom prst="rect">
                <a:avLst/>
              </a:prstGeom>
            </p:spPr>
          </p:pic>
        </p:grpSp>
        <p:sp>
          <p:nvSpPr>
            <p:cNvPr id="33" name="Rectangle 32"/>
            <p:cNvSpPr/>
            <p:nvPr/>
          </p:nvSpPr>
          <p:spPr>
            <a:xfrm>
              <a:off x="54863" y="4071068"/>
              <a:ext cx="366556" cy="874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0765" y="4425882"/>
              <a:ext cx="298063" cy="699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73028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1" grpId="1"/>
      <p:bldP spid="22" grpId="0"/>
      <p:bldP spid="22" grpId="1"/>
      <p:bldP spid="22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3803857" y="714571"/>
            <a:ext cx="4584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Photosynthèse et respiration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7681024" y="1397459"/>
            <a:ext cx="44394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 smtClean="0">
                <a:latin typeface="Calibri" charset="0"/>
                <a:ea typeface="Calibri" charset="0"/>
                <a:cs typeface="Calibri" charset="0"/>
              </a:rPr>
              <a:t>Diminution respiration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Contraction polypes = 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↘ </a:t>
            </a: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 flux gaz</a:t>
            </a:r>
          </a:p>
          <a:p>
            <a:pPr lvl="1">
              <a:lnSpc>
                <a:spcPct val="150000"/>
              </a:lnSpc>
            </a:pPr>
            <a:endParaRPr lang="fr-FR" sz="1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1104900" lvl="4">
              <a:lnSpc>
                <a:spcPct val="150000"/>
              </a:lnSpc>
            </a:pPr>
            <a:endParaRPr lang="fr-FR" sz="1200" dirty="0" smtClean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7681024" y="2525031"/>
            <a:ext cx="335874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8288" lvl="1" indent="-268288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Turgescence ou plasmolyse </a:t>
            </a:r>
          </a:p>
          <a:p>
            <a:pPr marL="671513" lvl="2" indent="-314325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Effets sur mitochondries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1030288" lvl="3" indent="-2984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Production de ROS</a:t>
            </a:r>
          </a:p>
          <a:p>
            <a:pPr marL="1433513" lvl="4" indent="-328613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Dégâts oxydatifs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411178" y="4596432"/>
            <a:ext cx="470928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71513" marR="0" lvl="4" indent="-328613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fr-FR" sz="2000" b="1" dirty="0" smtClean="0">
                <a:latin typeface="Calibri" charset="0"/>
                <a:ea typeface="Calibri" charset="0"/>
                <a:cs typeface="Calibri" charset="0"/>
              </a:rPr>
              <a:t>Respiration stable</a:t>
            </a:r>
          </a:p>
          <a:p>
            <a:pPr marL="671513" marR="0" lvl="4" indent="-328613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Adaptation aux conditions </a:t>
            </a:r>
          </a:p>
          <a:p>
            <a:pPr marL="1128713" lvl="5" indent="-328613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Diminution  = phase de transition</a:t>
            </a:r>
          </a:p>
        </p:txBody>
      </p:sp>
      <p:grpSp>
        <p:nvGrpSpPr>
          <p:cNvPr id="40" name="Grouper 39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41" name="Grouper 40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43" name="Chevron 42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Chevron 43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Chevron 44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Chevron 45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Chevron 41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Espace réservé du numéro de diapositive 45"/>
          <p:cNvSpPr txBox="1">
            <a:spLocks/>
          </p:cNvSpPr>
          <p:nvPr/>
        </p:nvSpPr>
        <p:spPr>
          <a:xfrm>
            <a:off x="11058589" y="6278020"/>
            <a:ext cx="933542" cy="394708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fr-FR"/>
            </a:defPPr>
            <a:lvl1pPr marL="0" algn="ctr" defTabSz="9144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 smtClean="0"/>
              <a:t>11/13</a:t>
            </a:r>
            <a:endParaRPr lang="fr-FR" sz="2000" dirty="0"/>
          </a:p>
        </p:txBody>
      </p:sp>
      <p:grpSp>
        <p:nvGrpSpPr>
          <p:cNvPr id="6" name="Grouper 5"/>
          <p:cNvGrpSpPr/>
          <p:nvPr/>
        </p:nvGrpSpPr>
        <p:grpSpPr>
          <a:xfrm>
            <a:off x="54863" y="1760574"/>
            <a:ext cx="7569663" cy="4183026"/>
            <a:chOff x="54863" y="1760574"/>
            <a:chExt cx="7569663" cy="4183026"/>
          </a:xfrm>
        </p:grpSpPr>
        <p:grpSp>
          <p:nvGrpSpPr>
            <p:cNvPr id="30" name="Grouper 29"/>
            <p:cNvGrpSpPr/>
            <p:nvPr/>
          </p:nvGrpSpPr>
          <p:grpSpPr>
            <a:xfrm>
              <a:off x="54863" y="1760574"/>
              <a:ext cx="7569663" cy="4183026"/>
              <a:chOff x="54863" y="1760574"/>
              <a:chExt cx="7569663" cy="4183026"/>
            </a:xfrm>
          </p:grpSpPr>
          <p:grpSp>
            <p:nvGrpSpPr>
              <p:cNvPr id="31" name="Grouper 30"/>
              <p:cNvGrpSpPr/>
              <p:nvPr/>
            </p:nvGrpSpPr>
            <p:grpSpPr>
              <a:xfrm>
                <a:off x="54864" y="1760574"/>
                <a:ext cx="7569662" cy="4183026"/>
                <a:chOff x="54864" y="1760574"/>
                <a:chExt cx="7569662" cy="4183026"/>
              </a:xfrm>
            </p:grpSpPr>
            <p:grpSp>
              <p:nvGrpSpPr>
                <p:cNvPr id="36" name="Grouper 35"/>
                <p:cNvGrpSpPr/>
                <p:nvPr/>
              </p:nvGrpSpPr>
              <p:grpSpPr>
                <a:xfrm>
                  <a:off x="54864" y="1760574"/>
                  <a:ext cx="7569661" cy="4183026"/>
                  <a:chOff x="54864" y="1760574"/>
                  <a:chExt cx="7569661" cy="4183026"/>
                </a:xfrm>
              </p:grpSpPr>
              <p:pic>
                <p:nvPicPr>
                  <p:cNvPr id="47" name="Image 46"/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4864" y="1760574"/>
                    <a:ext cx="7569661" cy="4183026"/>
                  </a:xfrm>
                  <a:prstGeom prst="rect">
                    <a:avLst/>
                  </a:prstGeom>
                </p:spPr>
              </p:pic>
              <p:pic>
                <p:nvPicPr>
                  <p:cNvPr id="48" name="Image 47"/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1116" t="70440" r="1826" b="11464"/>
                  <a:stretch/>
                </p:blipFill>
                <p:spPr>
                  <a:xfrm>
                    <a:off x="841248" y="4709160"/>
                    <a:ext cx="2045052" cy="74318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38" name="Image 37"/>
                <p:cNvPicPr>
                  <a:picLocks noChangeAspect="1"/>
                </p:cNvPicPr>
                <p:nvPr/>
              </p:nvPicPr>
              <p:blipFill rotWithShape="1">
                <a:blip r:embed="rId2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549" t="77260" r="65089" b="18935"/>
                <a:stretch/>
              </p:blipFill>
              <p:spPr>
                <a:xfrm>
                  <a:off x="6663706" y="4995672"/>
                  <a:ext cx="633318" cy="159489"/>
                </a:xfrm>
                <a:prstGeom prst="rect">
                  <a:avLst/>
                </a:prstGeom>
              </p:spPr>
            </p:pic>
            <p:pic>
              <p:nvPicPr>
                <p:cNvPr id="39" name="Image 38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8026" t="73213" b="20358"/>
                <a:stretch/>
              </p:blipFill>
              <p:spPr>
                <a:xfrm>
                  <a:off x="5962996" y="5206264"/>
                  <a:ext cx="1661530" cy="270509"/>
                </a:xfrm>
                <a:prstGeom prst="rect">
                  <a:avLst/>
                </a:prstGeom>
              </p:spPr>
            </p:pic>
          </p:grpSp>
          <p:pic>
            <p:nvPicPr>
              <p:cNvPr id="32" name="Image 3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95863"/>
              <a:stretch/>
            </p:blipFill>
            <p:spPr>
              <a:xfrm>
                <a:off x="54863" y="1805447"/>
                <a:ext cx="298063" cy="3992472"/>
              </a:xfrm>
              <a:prstGeom prst="rect">
                <a:avLst/>
              </a:prstGeom>
            </p:spPr>
          </p:pic>
        </p:grpSp>
        <p:sp>
          <p:nvSpPr>
            <p:cNvPr id="3" name="Rectangle 2"/>
            <p:cNvSpPr/>
            <p:nvPr/>
          </p:nvSpPr>
          <p:spPr>
            <a:xfrm>
              <a:off x="54863" y="4071068"/>
              <a:ext cx="366556" cy="874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0765" y="4433820"/>
              <a:ext cx="298063" cy="6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3938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1" grpId="1"/>
      <p:bldP spid="22" grpId="0"/>
      <p:bldP spid="22" grpId="1"/>
      <p:bldP spid="22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/>
          <p:cNvSpPr txBox="1"/>
          <p:nvPr/>
        </p:nvSpPr>
        <p:spPr>
          <a:xfrm>
            <a:off x="4557979" y="679287"/>
            <a:ext cx="3076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Taux de croissance 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7915437" y="1634337"/>
            <a:ext cx="41596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 smtClean="0">
                <a:latin typeface="Calibri" charset="0"/>
                <a:ea typeface="Calibri" charset="0"/>
                <a:cs typeface="Calibri" charset="0"/>
              </a:rPr>
              <a:t>Diminution du taux de croissance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↘ photosynthèse nette</a:t>
            </a:r>
          </a:p>
          <a:p>
            <a:pPr marL="1200150" lvl="2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smtClean="0">
                <a:latin typeface="Calibri Light" charset="0"/>
                <a:ea typeface="Calibri Light" charset="0"/>
                <a:cs typeface="Calibri Light" charset="0"/>
              </a:rPr>
              <a:t>↘ Densité en zooxanthelles        et/ ou pigments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367401" y="3967511"/>
            <a:ext cx="360254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98463" lvl="2" indent="-398463">
              <a:lnSpc>
                <a:spcPct val="150000"/>
              </a:lnSpc>
              <a:buFont typeface="Wingdings" charset="2"/>
              <a:buChar char="Ø"/>
            </a:pPr>
            <a:r>
              <a:rPr lang="fr-FR" sz="2000" dirty="0" err="1">
                <a:latin typeface="Calibri Light" charset="0"/>
                <a:ea typeface="Calibri Light" charset="0"/>
                <a:cs typeface="Calibri Light" charset="0"/>
              </a:rPr>
              <a:t>Squeletogénèse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 en lien avec photosynthèse</a:t>
            </a:r>
          </a:p>
          <a:p>
            <a:pPr marL="0" lvl="2">
              <a:lnSpc>
                <a:spcPct val="150000"/>
              </a:lnSpc>
            </a:pPr>
            <a:endParaRPr lang="fr-FR" sz="10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2" algn="ctr">
              <a:lnSpc>
                <a:spcPct val="150000"/>
              </a:lnSpc>
            </a:pP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HCO</a:t>
            </a:r>
            <a:r>
              <a:rPr lang="fr-FR" sz="2000" baseline="-25000" dirty="0">
                <a:latin typeface="Calibri Light" charset="0"/>
                <a:ea typeface="Calibri Light" charset="0"/>
                <a:cs typeface="Calibri Light" charset="0"/>
              </a:rPr>
              <a:t>3</a:t>
            </a:r>
            <a:r>
              <a:rPr lang="fr-FR" sz="2000" baseline="30000" dirty="0">
                <a:latin typeface="Calibri Light" charset="0"/>
                <a:ea typeface="Calibri Light" charset="0"/>
                <a:cs typeface="Calibri Light" charset="0"/>
              </a:rPr>
              <a:t>-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 + Ca</a:t>
            </a:r>
            <a:r>
              <a:rPr lang="fr-FR" sz="2000" baseline="30000" dirty="0">
                <a:latin typeface="Calibri Light" charset="0"/>
                <a:ea typeface="Calibri Light" charset="0"/>
                <a:cs typeface="Calibri Light" charset="0"/>
              </a:rPr>
              <a:t>2+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 &lt;-&gt; H</a:t>
            </a:r>
            <a:r>
              <a:rPr lang="fr-FR" sz="2000" baseline="30000" dirty="0">
                <a:latin typeface="Calibri Light" charset="0"/>
                <a:ea typeface="Calibri Light" charset="0"/>
                <a:cs typeface="Calibri Light" charset="0"/>
              </a:rPr>
              <a:t>+</a:t>
            </a:r>
            <a:r>
              <a:rPr lang="fr-FR" sz="2000" dirty="0">
                <a:latin typeface="Calibri Light" charset="0"/>
                <a:ea typeface="Calibri Light" charset="0"/>
                <a:cs typeface="Calibri Light" charset="0"/>
              </a:rPr>
              <a:t> + CaCO</a:t>
            </a:r>
            <a:r>
              <a:rPr lang="fr-FR" sz="2000" baseline="-25000" dirty="0">
                <a:latin typeface="Calibri Light" charset="0"/>
                <a:ea typeface="Calibri Light" charset="0"/>
                <a:cs typeface="Calibri Light" charset="0"/>
              </a:rPr>
              <a:t>3</a:t>
            </a:r>
            <a:endParaRPr lang="fr-FR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25" name="Grouper 24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26" name="Grouper 25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28" name="Chevron 27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Chevron 28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Chevron 29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Chevron 30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Chevron 26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Espace réservé du numéro de diapositive 45"/>
          <p:cNvSpPr txBox="1">
            <a:spLocks/>
          </p:cNvSpPr>
          <p:nvPr/>
        </p:nvSpPr>
        <p:spPr>
          <a:xfrm>
            <a:off x="11058589" y="6278020"/>
            <a:ext cx="933542" cy="394708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fr-FR"/>
            </a:defPPr>
            <a:lvl1pPr marL="0" algn="ctr" defTabSz="9144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C7F1269-6DA2-D94F-8EED-5DC7AA789E48}" type="slidenum">
              <a:rPr lang="fr-FR" sz="2000" smtClean="0"/>
              <a:pPr/>
              <a:t>12</a:t>
            </a:fld>
            <a:r>
              <a:rPr lang="fr-FR" sz="2000" dirty="0" smtClean="0"/>
              <a:t>/13</a:t>
            </a:r>
            <a:endParaRPr lang="fr-FR" sz="20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2" y="1806168"/>
            <a:ext cx="7800335" cy="43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r 18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20" name="Grouper 19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22" name="Chevron 21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Chevron 22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Chevron 23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Chevron 24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Chevron 20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2" name="Espace réservé du numéro de diapositive 45"/>
          <p:cNvSpPr txBox="1">
            <a:spLocks/>
          </p:cNvSpPr>
          <p:nvPr/>
        </p:nvSpPr>
        <p:spPr>
          <a:xfrm>
            <a:off x="11058589" y="6278020"/>
            <a:ext cx="933542" cy="394708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defPPr>
              <a:defRPr lang="fr-FR"/>
            </a:defPPr>
            <a:lvl1pPr marL="0" algn="ctr" defTabSz="914400" rtl="0" eaLnBrk="1" latinLnBrk="0" hangingPunct="1">
              <a:defRPr sz="11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C7F1269-6DA2-D94F-8EED-5DC7AA789E48}" type="slidenum">
              <a:rPr lang="fr-FR" sz="2000" smtClean="0"/>
              <a:pPr/>
              <a:t>13</a:t>
            </a:fld>
            <a:r>
              <a:rPr lang="fr-FR" sz="2000" dirty="0" smtClean="0"/>
              <a:t>/13</a:t>
            </a:r>
            <a:endParaRPr lang="fr-FR" sz="2000" dirty="0"/>
          </a:p>
        </p:txBody>
      </p:sp>
      <p:sp>
        <p:nvSpPr>
          <p:cNvPr id="2" name="ZoneTexte 1"/>
          <p:cNvSpPr txBox="1"/>
          <p:nvPr/>
        </p:nvSpPr>
        <p:spPr>
          <a:xfrm>
            <a:off x="327971" y="882317"/>
            <a:ext cx="11197389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fr-FR" sz="2200" dirty="0" smtClean="0"/>
              <a:t>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Pas de changement extrême des variables mesurées  </a:t>
            </a:r>
            <a:r>
              <a:rPr lang="fr-FR" sz="2200" b="1" dirty="0" smtClean="0">
                <a:latin typeface="Calibri" charset="0"/>
                <a:ea typeface="Calibri" charset="0"/>
                <a:cs typeface="Calibri" charset="0"/>
              </a:rPr>
              <a:t>MAIS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  des effets présents malgré la faible variation saline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endParaRPr lang="fr-FR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50000"/>
              </a:lnSpc>
            </a:pPr>
            <a:r>
              <a:rPr lang="fr-FR" sz="2400" b="1" dirty="0" smtClean="0">
                <a:latin typeface="Calibri" charset="0"/>
                <a:ea typeface="Calibri" charset="0"/>
                <a:cs typeface="Calibri" charset="0"/>
              </a:rPr>
              <a:t>Perspectives </a:t>
            </a:r>
            <a:endParaRPr lang="fr-FR" sz="24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Selon diverses études, les variations salines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présentent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des effets dépendant de l’espèce, de la variation saline et de la durée de la variation</a:t>
            </a:r>
            <a:endParaRPr lang="fr-FR" b="1" dirty="0"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50000"/>
              </a:lnSpc>
            </a:pPr>
            <a:endParaRPr lang="fr-FR" sz="2200" b="1" dirty="0" smtClean="0"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50000"/>
              </a:lnSpc>
            </a:pP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	Différentes pistes d’études :</a:t>
            </a:r>
          </a:p>
          <a:p>
            <a:pPr marL="1714500" lvl="3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Comparaison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d’espèces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face à une même variation saline </a:t>
            </a:r>
          </a:p>
          <a:p>
            <a:pPr marL="1714500" lvl="3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Etude des mécanismes </a:t>
            </a:r>
            <a:r>
              <a:rPr lang="fr-FR" sz="2200" dirty="0" smtClean="0">
                <a:latin typeface="Calibri Light" charset="0"/>
                <a:ea typeface="Calibri Light" charset="0"/>
                <a:cs typeface="Calibri Light" charset="0"/>
              </a:rPr>
              <a:t>sous-jacents</a:t>
            </a:r>
            <a:endParaRPr lang="fr-FR" sz="2200" dirty="0" smtClean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Flèche droite rayée 12"/>
          <p:cNvSpPr/>
          <p:nvPr/>
        </p:nvSpPr>
        <p:spPr>
          <a:xfrm>
            <a:off x="271092" y="4451478"/>
            <a:ext cx="859536" cy="475488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26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2224299" y="2551837"/>
            <a:ext cx="75863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5400" dirty="0" smtClean="0">
                <a:latin typeface="Calibri Light" charset="0"/>
                <a:ea typeface="Calibri Light" charset="0"/>
                <a:cs typeface="Calibri Light" charset="0"/>
              </a:rPr>
              <a:t>Merci pour votre attention</a:t>
            </a:r>
          </a:p>
          <a:p>
            <a:pPr algn="ctr"/>
            <a:r>
              <a:rPr lang="fr-FR" sz="54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221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fld id="{DC7F1269-6DA2-D94F-8EED-5DC7AA789E48}" type="slidenum">
              <a:rPr lang="fr-FR" sz="2000" smtClean="0"/>
              <a:t>1</a:t>
            </a:fld>
            <a:r>
              <a:rPr lang="fr-FR" sz="2000" dirty="0" smtClean="0"/>
              <a:t>/13</a:t>
            </a:r>
            <a:endParaRPr lang="fr-FR" sz="2000" dirty="0"/>
          </a:p>
        </p:txBody>
      </p:sp>
      <p:sp>
        <p:nvSpPr>
          <p:cNvPr id="2" name="ZoneTexte 1"/>
          <p:cNvSpPr txBox="1"/>
          <p:nvPr/>
        </p:nvSpPr>
        <p:spPr>
          <a:xfrm>
            <a:off x="526967" y="550628"/>
            <a:ext cx="110125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Ecosystèmes coralliens tropicaux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fr-FR" sz="24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Ø"/>
            </a:pPr>
            <a:endParaRPr lang="fr-FR" sz="2400" dirty="0"/>
          </a:p>
          <a:p>
            <a:pPr marL="22225" lvl="1">
              <a:lnSpc>
                <a:spcPct val="150000"/>
              </a:lnSpc>
            </a:pPr>
            <a:r>
              <a:rPr lang="fr-FR" sz="2400" dirty="0" smtClean="0"/>
              <a:t> 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707" y="1590536"/>
            <a:ext cx="7828483" cy="399092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61783" y="2676749"/>
            <a:ext cx="34892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Ecosystèmes très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riches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Fortement menacés</a:t>
            </a:r>
          </a:p>
        </p:txBody>
      </p:sp>
      <p:grpSp>
        <p:nvGrpSpPr>
          <p:cNvPr id="13" name="Grouper 12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14" name="Grouper 13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16" name="Chevron 15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Chevron 16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Chevron 17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Chevron 18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Chevron 14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er 6"/>
          <p:cNvGrpSpPr/>
          <p:nvPr/>
        </p:nvGrpSpPr>
        <p:grpSpPr>
          <a:xfrm>
            <a:off x="3951003" y="5606573"/>
            <a:ext cx="7888187" cy="646331"/>
            <a:chOff x="4015634" y="5741876"/>
            <a:chExt cx="6740414" cy="646331"/>
          </a:xfrm>
        </p:grpSpPr>
        <p:sp>
          <p:nvSpPr>
            <p:cNvPr id="5" name="ZoneTexte 4"/>
            <p:cNvSpPr txBox="1"/>
            <p:nvPr/>
          </p:nvSpPr>
          <p:spPr>
            <a:xfrm>
              <a:off x="4015634" y="5741876"/>
              <a:ext cx="24834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Vulnérabilité des régions récifales majeures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grpSp>
          <p:nvGrpSpPr>
            <p:cNvPr id="6" name="Grouper 5"/>
            <p:cNvGrpSpPr/>
            <p:nvPr/>
          </p:nvGrpSpPr>
          <p:grpSpPr>
            <a:xfrm>
              <a:off x="6724911" y="5880375"/>
              <a:ext cx="4031137" cy="369332"/>
              <a:chOff x="6919996" y="5880375"/>
              <a:chExt cx="4031137" cy="369332"/>
            </a:xfrm>
          </p:grpSpPr>
          <p:grpSp>
            <p:nvGrpSpPr>
              <p:cNvPr id="4" name="Grouper 3"/>
              <p:cNvGrpSpPr/>
              <p:nvPr/>
            </p:nvGrpSpPr>
            <p:grpSpPr>
              <a:xfrm>
                <a:off x="7924948" y="5918200"/>
                <a:ext cx="2013278" cy="299720"/>
                <a:chOff x="4749800" y="5918200"/>
                <a:chExt cx="2013278" cy="299720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4749800" y="5918200"/>
                  <a:ext cx="342900" cy="299720"/>
                </a:xfrm>
                <a:prstGeom prst="rect">
                  <a:avLst/>
                </a:prstGeom>
                <a:solidFill>
                  <a:srgbClr val="00B1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5089331" y="5918200"/>
                  <a:ext cx="342900" cy="299720"/>
                </a:xfrm>
                <a:prstGeom prst="rect">
                  <a:avLst/>
                </a:prstGeom>
                <a:solidFill>
                  <a:srgbClr val="92D0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5432204" y="5918200"/>
                  <a:ext cx="342900" cy="299720"/>
                </a:xfrm>
                <a:prstGeom prst="rect">
                  <a:avLst/>
                </a:prstGeom>
                <a:solidFill>
                  <a:srgbClr val="FFC1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5768700" y="5918200"/>
                  <a:ext cx="342900" cy="299720"/>
                </a:xfrm>
                <a:prstGeom prst="rect">
                  <a:avLst/>
                </a:prstGeom>
                <a:solidFill>
                  <a:srgbClr val="E46C0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>
                  <a:off x="6086997" y="5918200"/>
                  <a:ext cx="342900" cy="299720"/>
                </a:xfrm>
                <a:prstGeom prst="rect">
                  <a:avLst/>
                </a:prstGeom>
                <a:solidFill>
                  <a:srgbClr val="FF25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6420178" y="5918200"/>
                  <a:ext cx="342900" cy="299720"/>
                </a:xfrm>
                <a:prstGeom prst="rect">
                  <a:avLst/>
                </a:prstGeom>
                <a:solidFill>
                  <a:srgbClr val="C019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25" name="ZoneTexte 24"/>
              <p:cNvSpPr txBox="1"/>
              <p:nvPr/>
            </p:nvSpPr>
            <p:spPr>
              <a:xfrm>
                <a:off x="6919996" y="5880375"/>
                <a:ext cx="987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Faible</a:t>
                </a:r>
                <a:endParaRPr lang="fr-FR" dirty="0"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26" name="ZoneTexte 25"/>
              <p:cNvSpPr txBox="1"/>
              <p:nvPr/>
            </p:nvSpPr>
            <p:spPr>
              <a:xfrm>
                <a:off x="9963359" y="5880375"/>
                <a:ext cx="987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mtClean="0">
                    <a:latin typeface="Calibri Light" charset="0"/>
                    <a:ea typeface="Calibri Light" charset="0"/>
                    <a:cs typeface="Calibri Light" charset="0"/>
                  </a:rPr>
                  <a:t>Elevée</a:t>
                </a:r>
                <a:endParaRPr lang="fr-FR" dirty="0"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</p:grpSp>
      </p:grpSp>
      <p:grpSp>
        <p:nvGrpSpPr>
          <p:cNvPr id="27" name="Grouper 26"/>
          <p:cNvGrpSpPr/>
          <p:nvPr/>
        </p:nvGrpSpPr>
        <p:grpSpPr>
          <a:xfrm>
            <a:off x="4245997" y="4602410"/>
            <a:ext cx="1502797" cy="683813"/>
            <a:chOff x="2639833" y="2600076"/>
            <a:chExt cx="1311964" cy="834888"/>
          </a:xfrm>
        </p:grpSpPr>
        <p:pic>
          <p:nvPicPr>
            <p:cNvPr id="28" name="Image 2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5" t="50365" r="80337" b="28715"/>
            <a:stretch/>
          </p:blipFill>
          <p:spPr>
            <a:xfrm>
              <a:off x="2639833" y="2600076"/>
              <a:ext cx="1311964" cy="834888"/>
            </a:xfrm>
            <a:prstGeom prst="rect">
              <a:avLst/>
            </a:prstGeom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798" t="64511" r="79930" b="27122"/>
            <a:stretch/>
          </p:blipFill>
          <p:spPr>
            <a:xfrm>
              <a:off x="3382552" y="2850543"/>
              <a:ext cx="569245" cy="333954"/>
            </a:xfrm>
            <a:prstGeom prst="rect">
              <a:avLst/>
            </a:prstGeom>
          </p:spPr>
        </p:pic>
        <p:pic>
          <p:nvPicPr>
            <p:cNvPr id="30" name="Image 2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11" t="64511" r="79930" b="27122"/>
            <a:stretch/>
          </p:blipFill>
          <p:spPr>
            <a:xfrm>
              <a:off x="3759345" y="2600076"/>
              <a:ext cx="192452" cy="33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878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26967" y="550628"/>
            <a:ext cx="11012556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b="1" i="1" dirty="0" smtClean="0">
                <a:latin typeface="Calibri" charset="0"/>
                <a:ea typeface="Calibri" charset="0"/>
                <a:cs typeface="Calibri" charset="0"/>
              </a:rPr>
              <a:t>Seriatopora hystrix, </a:t>
            </a:r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Dana, 1846</a:t>
            </a:r>
            <a:r>
              <a:rPr lang="fr-FR" sz="2800" b="1" i="1" dirty="0" smtClean="0">
                <a:latin typeface="Calibri" charset="0"/>
                <a:ea typeface="Calibri" charset="0"/>
                <a:cs typeface="Calibri" charset="0"/>
              </a:rPr>
              <a:t> 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8032374" y="3491093"/>
            <a:ext cx="590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i="1" dirty="0" smtClean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@ORA</a:t>
            </a:r>
            <a:endParaRPr lang="fr-FR" sz="1200" i="1" dirty="0">
              <a:solidFill>
                <a:schemeClr val="bg1">
                  <a:lumMod val="8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" name="Grouper 10"/>
          <p:cNvGrpSpPr/>
          <p:nvPr/>
        </p:nvGrpSpPr>
        <p:grpSpPr>
          <a:xfrm>
            <a:off x="7819396" y="2419148"/>
            <a:ext cx="3305286" cy="2478602"/>
            <a:chOff x="7819396" y="1572076"/>
            <a:chExt cx="3305286" cy="2478602"/>
          </a:xfrm>
        </p:grpSpPr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9397" y="1572076"/>
              <a:ext cx="3305285" cy="2196016"/>
            </a:xfrm>
            <a:prstGeom prst="round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819396" y="3768092"/>
              <a:ext cx="3305285" cy="2825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200" i="1" dirty="0" smtClean="0">
                  <a:latin typeface="Calibri" charset="0"/>
                  <a:ea typeface="Calibri" charset="0"/>
                  <a:cs typeface="Times New Roman" charset="0"/>
                </a:rPr>
                <a:t>Bouture de Seriatopora hystrix. @ORA</a:t>
              </a:r>
              <a:endParaRPr lang="fr-FR" sz="1200" i="1" dirty="0"/>
            </a:p>
          </p:txBody>
        </p:sp>
      </p:grpSp>
      <p:sp>
        <p:nvSpPr>
          <p:cNvPr id="27" name="Rectangle 26"/>
          <p:cNvSpPr/>
          <p:nvPr/>
        </p:nvSpPr>
        <p:spPr>
          <a:xfrm>
            <a:off x="154238" y="2147276"/>
            <a:ext cx="646961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Distribution </a:t>
            </a:r>
            <a:r>
              <a:rPr lang="fr-FR" sz="2400" dirty="0" err="1">
                <a:latin typeface="Calibri Light" charset="0"/>
                <a:ea typeface="Calibri Light" charset="0"/>
                <a:cs typeface="Calibri Light" charset="0"/>
              </a:rPr>
              <a:t>I</a:t>
            </a:r>
            <a:r>
              <a:rPr lang="fr-FR" sz="2400" dirty="0" err="1" smtClean="0">
                <a:latin typeface="Calibri Light" charset="0"/>
                <a:ea typeface="Calibri Light" charset="0"/>
                <a:cs typeface="Calibri Light" charset="0"/>
              </a:rPr>
              <a:t>ndo-Pacifique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 err="1">
                <a:latin typeface="Calibri Light" charset="0"/>
                <a:ea typeface="Calibri Light" charset="0"/>
                <a:cs typeface="Calibri Light" charset="0"/>
              </a:rPr>
              <a:t>Scléractiniaire</a:t>
            </a: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400" dirty="0" err="1">
                <a:latin typeface="Calibri Light" charset="0"/>
                <a:ea typeface="Calibri Light" charset="0"/>
                <a:cs typeface="Calibri Light" charset="0"/>
              </a:rPr>
              <a:t>hermatypique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1257300" lvl="2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Symbiose mutualiste avec </a:t>
            </a:r>
            <a:r>
              <a:rPr lang="fr-FR" sz="2400" i="1" dirty="0" err="1">
                <a:latin typeface="Calibri Light" charset="0"/>
                <a:ea typeface="Calibri Light" charset="0"/>
                <a:cs typeface="Calibri Light" charset="0"/>
              </a:rPr>
              <a:t>Symbiodinium</a:t>
            </a:r>
            <a:r>
              <a:rPr lang="fr-FR" sz="2400" i="1" dirty="0">
                <a:latin typeface="Calibri Light" charset="0"/>
                <a:ea typeface="Calibri Light" charset="0"/>
                <a:cs typeface="Calibri Light" charset="0"/>
              </a:rPr>
              <a:t>  </a:t>
            </a:r>
          </a:p>
          <a:p>
            <a:pPr marL="1714500" lvl="3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Photosynthèse </a:t>
            </a:r>
          </a:p>
          <a:p>
            <a:pPr marL="2171700" lvl="4" indent="-342900">
              <a:lnSpc>
                <a:spcPct val="150000"/>
              </a:lnSpc>
              <a:buFont typeface="Wingdings" charset="2"/>
              <a:buChar char="Ø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Haut taux de calcification </a:t>
            </a:r>
          </a:p>
        </p:txBody>
      </p:sp>
      <p:grpSp>
        <p:nvGrpSpPr>
          <p:cNvPr id="39" name="Grouper 38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40" name="Grouper 39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42" name="Chevron 41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Chevron 42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Chevron 43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Chevron 44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Chevron 40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er 8"/>
          <p:cNvGrpSpPr/>
          <p:nvPr/>
        </p:nvGrpSpPr>
        <p:grpSpPr>
          <a:xfrm>
            <a:off x="10125125" y="2508479"/>
            <a:ext cx="643125" cy="388632"/>
            <a:chOff x="10122364" y="1343916"/>
            <a:chExt cx="643125" cy="388632"/>
          </a:xfrm>
        </p:grpSpPr>
        <p:cxnSp>
          <p:nvCxnSpPr>
            <p:cNvPr id="6" name="Connecteur droit 5"/>
            <p:cNvCxnSpPr/>
            <p:nvPr/>
          </p:nvCxnSpPr>
          <p:spPr>
            <a:xfrm>
              <a:off x="10273717" y="1732548"/>
              <a:ext cx="360000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ZoneTexte 7"/>
            <p:cNvSpPr txBox="1"/>
            <p:nvPr/>
          </p:nvSpPr>
          <p:spPr>
            <a:xfrm>
              <a:off x="10122364" y="1343916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1 cm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33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2/13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45529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96957" y="550628"/>
            <a:ext cx="1101255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Salinité</a:t>
            </a:r>
            <a:endParaRPr lang="fr-FR" sz="2400" b="1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lnSpc>
                <a:spcPct val="150000"/>
              </a:lnSpc>
              <a:buFont typeface="Courier New" charset="0"/>
              <a:buChar char="o"/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Salinité mondiale = 35 PSU en surface 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	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MAIS variation en fonction de la latitude </a:t>
            </a:r>
          </a:p>
        </p:txBody>
      </p:sp>
      <p:grpSp>
        <p:nvGrpSpPr>
          <p:cNvPr id="22" name="Grouper 21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23" name="Grouper 22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25" name="Chevron 24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Chevron 25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Chevron 26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Chevron 27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Chevron 23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er 10"/>
          <p:cNvGrpSpPr/>
          <p:nvPr/>
        </p:nvGrpSpPr>
        <p:grpSpPr>
          <a:xfrm>
            <a:off x="1491501" y="2443045"/>
            <a:ext cx="9212319" cy="4032332"/>
            <a:chOff x="2458665" y="3016387"/>
            <a:chExt cx="7089140" cy="3102991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8665" y="3016387"/>
              <a:ext cx="7089140" cy="3102991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2468454" y="5755964"/>
              <a:ext cx="835364" cy="3552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400" i="1" dirty="0" smtClean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@Nasa</a:t>
              </a:r>
              <a:endParaRPr lang="fr-FR" sz="2400" i="1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17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3/13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00255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r 2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4" name="Grouper 3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6" name="Chevron 5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Chevron 6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Chevron 7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Chevron 8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Chevron 4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ZoneTexte 10"/>
          <p:cNvSpPr txBox="1"/>
          <p:nvPr/>
        </p:nvSpPr>
        <p:spPr>
          <a:xfrm>
            <a:off x="496957" y="550628"/>
            <a:ext cx="1101255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b="1" dirty="0" smtClean="0">
                <a:latin typeface="Calibri" charset="0"/>
                <a:ea typeface="Calibri" charset="0"/>
                <a:cs typeface="Calibri" charset="0"/>
              </a:rPr>
              <a:t>Salinité</a:t>
            </a:r>
            <a:endParaRPr lang="fr-FR" sz="2400" b="1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lnSpc>
                <a:spcPct val="150000"/>
              </a:lnSpc>
              <a:buFont typeface="Courier New" charset="0"/>
              <a:buChar char="o"/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Salinité locale = Variation fréquente </a:t>
            </a:r>
            <a:endParaRPr lang="fr-FR" sz="24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342900" indent="-342900">
              <a:lnSpc>
                <a:spcPct val="150000"/>
              </a:lnSpc>
              <a:buFont typeface="Courier New" charset="0"/>
              <a:buChar char="o"/>
            </a:pP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↘ </a:t>
            </a: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: Tempête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tropicale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       Fortes précipitations 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50000"/>
              </a:lnSpc>
            </a:pPr>
            <a:endParaRPr lang="fr-FR" sz="24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     : </a:t>
            </a: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Technique de dessalement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        Sècheresse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3" name="Rectangle 12"/>
          <p:cNvSpPr/>
          <p:nvPr/>
        </p:nvSpPr>
        <p:spPr>
          <a:xfrm rot="5400000">
            <a:off x="454355" y="4084400"/>
            <a:ext cx="5468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↖ </a:t>
            </a:r>
            <a:endParaRPr lang="fr-FR" sz="2400" dirty="0"/>
          </a:p>
        </p:txBody>
      </p:sp>
      <p:grpSp>
        <p:nvGrpSpPr>
          <p:cNvPr id="15" name="Grouper 14"/>
          <p:cNvGrpSpPr/>
          <p:nvPr/>
        </p:nvGrpSpPr>
        <p:grpSpPr>
          <a:xfrm>
            <a:off x="4967171" y="1944084"/>
            <a:ext cx="6984435" cy="4538171"/>
            <a:chOff x="4967171" y="1944084"/>
            <a:chExt cx="6984435" cy="4538171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7171" y="1944084"/>
              <a:ext cx="6984435" cy="4230394"/>
            </a:xfrm>
            <a:prstGeom prst="rect">
              <a:avLst/>
            </a:prstGeom>
          </p:spPr>
        </p:pic>
        <p:sp>
          <p:nvSpPr>
            <p:cNvPr id="14" name="ZoneTexte 13"/>
            <p:cNvSpPr txBox="1"/>
            <p:nvPr/>
          </p:nvSpPr>
          <p:spPr>
            <a:xfrm>
              <a:off x="5001627" y="6174478"/>
              <a:ext cx="20818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i="1" dirty="0" err="1" smtClean="0">
                  <a:latin typeface="Calibri Light" charset="0"/>
                  <a:ea typeface="Calibri Light" charset="0"/>
                  <a:cs typeface="Calibri Light" charset="0"/>
                </a:rPr>
                <a:t>Berkelmans</a:t>
              </a:r>
              <a:r>
                <a:rPr lang="fr-FR" sz="1400" i="1" dirty="0" smtClean="0">
                  <a:latin typeface="Calibri Light" charset="0"/>
                  <a:ea typeface="Calibri Light" charset="0"/>
                  <a:cs typeface="Calibri Light" charset="0"/>
                </a:rPr>
                <a:t> et Jones, 2003</a:t>
              </a:r>
              <a:endParaRPr lang="fr-FR" sz="1400" i="1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20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4/13</a:t>
            </a:r>
            <a:endParaRPr lang="fr-FR" sz="2000" dirty="0"/>
          </a:p>
        </p:txBody>
      </p:sp>
      <p:grpSp>
        <p:nvGrpSpPr>
          <p:cNvPr id="10" name="Grouper 9"/>
          <p:cNvGrpSpPr/>
          <p:nvPr/>
        </p:nvGrpSpPr>
        <p:grpSpPr>
          <a:xfrm>
            <a:off x="4524207" y="1944084"/>
            <a:ext cx="7614651" cy="4283242"/>
            <a:chOff x="4524207" y="1943007"/>
            <a:chExt cx="7614651" cy="4283242"/>
          </a:xfrm>
        </p:grpSpPr>
        <p:grpSp>
          <p:nvGrpSpPr>
            <p:cNvPr id="16" name="Grouper 15"/>
            <p:cNvGrpSpPr/>
            <p:nvPr/>
          </p:nvGrpSpPr>
          <p:grpSpPr>
            <a:xfrm>
              <a:off x="4524207" y="1943007"/>
              <a:ext cx="7614651" cy="4283242"/>
              <a:chOff x="1016000" y="571499"/>
              <a:chExt cx="10160000" cy="5715001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6000" y="571500"/>
                <a:ext cx="10160000" cy="5715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710" t="85860" r="2925"/>
              <a:stretch/>
            </p:blipFill>
            <p:spPr>
              <a:xfrm rot="16200000">
                <a:off x="10236144" y="693954"/>
                <a:ext cx="1053031" cy="808122"/>
              </a:xfrm>
              <a:prstGeom prst="rect">
                <a:avLst/>
              </a:prstGeom>
            </p:spPr>
          </p:pic>
          <p:pic>
            <p:nvPicPr>
              <p:cNvPr id="19" name="Image 1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284" t="78828" r="4411" b="10947"/>
              <a:stretch/>
            </p:blipFill>
            <p:spPr>
              <a:xfrm rot="16200000">
                <a:off x="9766131" y="691796"/>
                <a:ext cx="640551" cy="584367"/>
              </a:xfrm>
              <a:prstGeom prst="rect">
                <a:avLst/>
              </a:prstGeom>
            </p:spPr>
          </p:pic>
        </p:grpSp>
        <p:sp>
          <p:nvSpPr>
            <p:cNvPr id="2" name="ZoneTexte 1"/>
            <p:cNvSpPr txBox="1"/>
            <p:nvPr/>
          </p:nvSpPr>
          <p:spPr>
            <a:xfrm>
              <a:off x="4663597" y="2012112"/>
              <a:ext cx="915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800" dirty="0" smtClean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2008</a:t>
              </a:r>
              <a:endParaRPr lang="fr-FR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3351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385483" y="2136339"/>
            <a:ext cx="114210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3600" dirty="0" smtClean="0">
                <a:latin typeface="Calibri Light" charset="0"/>
                <a:ea typeface="Calibri Light" charset="0"/>
                <a:cs typeface="Calibri Light" charset="0"/>
              </a:rPr>
              <a:t>Etudier l’impact des changements de salinité sur l’espèce de </a:t>
            </a:r>
            <a:r>
              <a:rPr lang="fr-FR" sz="3600" dirty="0" err="1" smtClean="0">
                <a:latin typeface="Calibri Light" charset="0"/>
                <a:ea typeface="Calibri Light" charset="0"/>
                <a:cs typeface="Calibri Light" charset="0"/>
              </a:rPr>
              <a:t>scléractiniaire</a:t>
            </a:r>
            <a:r>
              <a:rPr lang="fr-FR" sz="36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3600" dirty="0" err="1" smtClean="0">
                <a:latin typeface="Calibri Light" charset="0"/>
                <a:ea typeface="Calibri Light" charset="0"/>
                <a:cs typeface="Calibri Light" charset="0"/>
              </a:rPr>
              <a:t>hermatypique</a:t>
            </a:r>
            <a:r>
              <a:rPr lang="fr-FR" sz="36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fr-FR" sz="3600" i="1" dirty="0" smtClean="0">
                <a:latin typeface="Calibri Light" charset="0"/>
                <a:ea typeface="Calibri Light" charset="0"/>
                <a:cs typeface="Calibri Light" charset="0"/>
              </a:rPr>
              <a:t>S. hystrix </a:t>
            </a:r>
            <a:r>
              <a:rPr lang="fr-FR" sz="3600" dirty="0" smtClean="0">
                <a:latin typeface="Calibri Light" charset="0"/>
                <a:ea typeface="Calibri Light" charset="0"/>
                <a:cs typeface="Calibri Light" charset="0"/>
              </a:rPr>
              <a:t>sur une courte période</a:t>
            </a:r>
            <a:endParaRPr lang="fr-FR" sz="36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8" name="Grouper 17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19" name="Grouper 18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21" name="Chevron 20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Chevron 21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Chevron 22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Chevron 23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Chevron 19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5/13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26081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er 29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31" name="Grouper 30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33" name="Chevron 32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Chevron 33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34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Chevron 35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2" name="Chevron 31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77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6/13</a:t>
            </a:r>
            <a:endParaRPr lang="fr-FR" sz="2000" dirty="0"/>
          </a:p>
        </p:txBody>
      </p:sp>
      <p:grpSp>
        <p:nvGrpSpPr>
          <p:cNvPr id="97" name="Grouper 96"/>
          <p:cNvGrpSpPr/>
          <p:nvPr/>
        </p:nvGrpSpPr>
        <p:grpSpPr>
          <a:xfrm>
            <a:off x="6898959" y="3057349"/>
            <a:ext cx="5404749" cy="3337734"/>
            <a:chOff x="6236678" y="3163737"/>
            <a:chExt cx="5404749" cy="3337734"/>
          </a:xfrm>
        </p:grpSpPr>
        <p:grpSp>
          <p:nvGrpSpPr>
            <p:cNvPr id="98" name="Grouper 97"/>
            <p:cNvGrpSpPr/>
            <p:nvPr/>
          </p:nvGrpSpPr>
          <p:grpSpPr>
            <a:xfrm>
              <a:off x="6236678" y="3459922"/>
              <a:ext cx="5404749" cy="3041549"/>
              <a:chOff x="12205156" y="1996703"/>
              <a:chExt cx="5762625" cy="3242945"/>
            </a:xfrm>
          </p:grpSpPr>
          <p:sp>
            <p:nvSpPr>
              <p:cNvPr id="102" name="Rectangle 101"/>
              <p:cNvSpPr/>
              <p:nvPr/>
            </p:nvSpPr>
            <p:spPr>
              <a:xfrm flipH="1">
                <a:off x="13302202" y="4269242"/>
                <a:ext cx="182506" cy="155756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3" name="Rectangle 102"/>
              <p:cNvSpPr/>
              <p:nvPr/>
            </p:nvSpPr>
            <p:spPr>
              <a:xfrm flipH="1">
                <a:off x="12357022" y="4193023"/>
                <a:ext cx="182506" cy="155756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4" name="Rectangle 103"/>
              <p:cNvSpPr/>
              <p:nvPr/>
            </p:nvSpPr>
            <p:spPr>
              <a:xfrm flipH="1">
                <a:off x="12864006" y="2125542"/>
                <a:ext cx="182506" cy="155756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5" name="Rectangle 104"/>
              <p:cNvSpPr/>
              <p:nvPr/>
            </p:nvSpPr>
            <p:spPr>
              <a:xfrm flipH="1">
                <a:off x="14310790" y="2167502"/>
                <a:ext cx="182506" cy="155756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6" name="Rectangle à coins arrondis 105"/>
              <p:cNvSpPr/>
              <p:nvPr/>
            </p:nvSpPr>
            <p:spPr>
              <a:xfrm flipH="1">
                <a:off x="12845716" y="3474720"/>
                <a:ext cx="54000" cy="164592"/>
              </a:xfrm>
              <a:prstGeom prst="round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7" name="Rectangle 106"/>
              <p:cNvSpPr/>
              <p:nvPr/>
            </p:nvSpPr>
            <p:spPr>
              <a:xfrm flipH="1">
                <a:off x="15573801" y="2196189"/>
                <a:ext cx="182506" cy="155756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8" name="Rectangle 107"/>
              <p:cNvSpPr/>
              <p:nvPr/>
            </p:nvSpPr>
            <p:spPr>
              <a:xfrm flipH="1">
                <a:off x="16715662" y="3706385"/>
                <a:ext cx="182506" cy="155756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9" name="Rectangle 108"/>
              <p:cNvSpPr/>
              <p:nvPr/>
            </p:nvSpPr>
            <p:spPr>
              <a:xfrm flipH="1">
                <a:off x="14557678" y="4753330"/>
                <a:ext cx="182506" cy="155756"/>
              </a:xfrm>
              <a:prstGeom prst="rect">
                <a:avLst/>
              </a:prstGeom>
              <a:solidFill>
                <a:srgbClr val="7C7C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0" name="Rectangle 109"/>
              <p:cNvSpPr/>
              <p:nvPr/>
            </p:nvSpPr>
            <p:spPr>
              <a:xfrm flipH="1">
                <a:off x="13634134" y="4974336"/>
                <a:ext cx="209882" cy="93600"/>
              </a:xfrm>
              <a:prstGeom prst="rect">
                <a:avLst/>
              </a:prstGeom>
              <a:solidFill>
                <a:srgbClr val="4372C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01" name="Image 100"/>
              <p:cNvPicPr/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205156" y="1996703"/>
                <a:ext cx="5762625" cy="324294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99" name="Rectangle 98"/>
            <p:cNvSpPr/>
            <p:nvPr/>
          </p:nvSpPr>
          <p:spPr>
            <a:xfrm>
              <a:off x="9396120" y="3163737"/>
              <a:ext cx="1728562" cy="1319155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0071635" y="4144211"/>
              <a:ext cx="377531" cy="868569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" name="Grouper 6"/>
          <p:cNvGrpSpPr/>
          <p:nvPr/>
        </p:nvGrpSpPr>
        <p:grpSpPr>
          <a:xfrm>
            <a:off x="5880897" y="3950891"/>
            <a:ext cx="5856856" cy="2098675"/>
            <a:chOff x="5919586" y="3994484"/>
            <a:chExt cx="5856856" cy="2098675"/>
          </a:xfrm>
        </p:grpSpPr>
        <p:pic>
          <p:nvPicPr>
            <p:cNvPr id="23" name="Image 22"/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9586" y="3994484"/>
              <a:ext cx="2799080" cy="2098675"/>
            </a:xfrm>
            <a:prstGeom prst="roundRect">
              <a:avLst/>
            </a:prstGeom>
          </p:spPr>
        </p:pic>
        <p:grpSp>
          <p:nvGrpSpPr>
            <p:cNvPr id="24" name="Grouper 23"/>
            <p:cNvGrpSpPr/>
            <p:nvPr/>
          </p:nvGrpSpPr>
          <p:grpSpPr>
            <a:xfrm>
              <a:off x="8837654" y="3994484"/>
              <a:ext cx="2938788" cy="2098675"/>
              <a:chOff x="5474367" y="3800014"/>
              <a:chExt cx="3344517" cy="2388418"/>
            </a:xfrm>
          </p:grpSpPr>
          <p:pic>
            <p:nvPicPr>
              <p:cNvPr id="25" name="Image 2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14" t="13333" r="5965" b="4093"/>
              <a:stretch/>
            </p:blipFill>
            <p:spPr>
              <a:xfrm>
                <a:off x="5474367" y="3800014"/>
                <a:ext cx="3344517" cy="2388418"/>
              </a:xfrm>
              <a:prstGeom prst="roundRect">
                <a:avLst/>
              </a:prstGeom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7272781" y="5911433"/>
                <a:ext cx="134363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200" i="1" dirty="0" smtClean="0">
                    <a:solidFill>
                      <a:schemeClr val="bg1">
                        <a:lumMod val="85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@Nadège Georges</a:t>
                </a:r>
                <a:endParaRPr lang="fr-FR" sz="1200" i="1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</p:grpSp>
      </p:grpSp>
      <p:grpSp>
        <p:nvGrpSpPr>
          <p:cNvPr id="5" name="Grouper 4"/>
          <p:cNvGrpSpPr/>
          <p:nvPr/>
        </p:nvGrpSpPr>
        <p:grpSpPr>
          <a:xfrm>
            <a:off x="6197180" y="895212"/>
            <a:ext cx="5304939" cy="5733738"/>
            <a:chOff x="6197180" y="895212"/>
            <a:chExt cx="5304939" cy="5733738"/>
          </a:xfrm>
        </p:grpSpPr>
        <p:sp>
          <p:nvSpPr>
            <p:cNvPr id="11" name="Rectangle à coins arrondis 10"/>
            <p:cNvSpPr/>
            <p:nvPr/>
          </p:nvSpPr>
          <p:spPr>
            <a:xfrm>
              <a:off x="6197180" y="895212"/>
              <a:ext cx="5304939" cy="5733738"/>
            </a:xfrm>
            <a:prstGeom prst="round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206945" y="941160"/>
              <a:ext cx="340093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Expérience </a:t>
              </a:r>
              <a:r>
                <a:rPr lang="fr-FR" sz="2400" b="1" dirty="0" err="1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respirométrie</a:t>
              </a:r>
              <a:endParaRPr lang="fr-FR" dirty="0"/>
            </a:p>
          </p:txBody>
        </p:sp>
      </p:grpSp>
      <p:grpSp>
        <p:nvGrpSpPr>
          <p:cNvPr id="78" name="Grouper 77"/>
          <p:cNvGrpSpPr/>
          <p:nvPr/>
        </p:nvGrpSpPr>
        <p:grpSpPr>
          <a:xfrm>
            <a:off x="6377666" y="1533760"/>
            <a:ext cx="4858934" cy="2664565"/>
            <a:chOff x="2263690" y="1153002"/>
            <a:chExt cx="4858934" cy="2664565"/>
          </a:xfrm>
        </p:grpSpPr>
        <p:grpSp>
          <p:nvGrpSpPr>
            <p:cNvPr id="79" name="Grouper 78"/>
            <p:cNvGrpSpPr/>
            <p:nvPr/>
          </p:nvGrpSpPr>
          <p:grpSpPr>
            <a:xfrm>
              <a:off x="2422358" y="1153002"/>
              <a:ext cx="4700266" cy="2664565"/>
              <a:chOff x="6801853" y="1960330"/>
              <a:chExt cx="4700266" cy="2664565"/>
            </a:xfrm>
          </p:grpSpPr>
          <p:pic>
            <p:nvPicPr>
              <p:cNvPr id="87" name="Image 86"/>
              <p:cNvPicPr/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048" b="43602"/>
              <a:stretch/>
            </p:blipFill>
            <p:spPr>
              <a:xfrm>
                <a:off x="6801853" y="1973970"/>
                <a:ext cx="4700266" cy="1785105"/>
              </a:xfrm>
              <a:prstGeom prst="rect">
                <a:avLst/>
              </a:prstGeom>
            </p:spPr>
          </p:pic>
          <p:sp>
            <p:nvSpPr>
              <p:cNvPr id="88" name="Rectangle 87"/>
              <p:cNvSpPr/>
              <p:nvPr/>
            </p:nvSpPr>
            <p:spPr>
              <a:xfrm>
                <a:off x="8368495" y="3067291"/>
                <a:ext cx="196769" cy="145005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6935779" y="3086903"/>
                <a:ext cx="196769" cy="145005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0032071" y="3086903"/>
                <a:ext cx="196769" cy="145005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8368495" y="2144330"/>
                <a:ext cx="196769" cy="145005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10004252" y="2165489"/>
                <a:ext cx="252405" cy="132788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8520895" y="3219691"/>
                <a:ext cx="196769" cy="145005"/>
              </a:xfrm>
              <a:prstGeom prst="rect">
                <a:avLst/>
              </a:prstGeom>
              <a:solidFill>
                <a:srgbClr val="DAE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9819055" y="4327490"/>
                <a:ext cx="196769" cy="145005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9971455" y="4479890"/>
                <a:ext cx="196769" cy="145005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8110672" y="1960330"/>
                <a:ext cx="196769" cy="145005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80" name="ZoneTexte 79"/>
            <p:cNvSpPr txBox="1"/>
            <p:nvPr/>
          </p:nvSpPr>
          <p:spPr>
            <a:xfrm>
              <a:off x="4112757" y="1336182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Refuges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81" name="ZoneTexte 80"/>
            <p:cNvSpPr txBox="1"/>
            <p:nvPr/>
          </p:nvSpPr>
          <p:spPr>
            <a:xfrm>
              <a:off x="5731429" y="1331264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Refuges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82" name="ZoneTexte 81"/>
            <p:cNvSpPr txBox="1"/>
            <p:nvPr/>
          </p:nvSpPr>
          <p:spPr>
            <a:xfrm>
              <a:off x="2749270" y="2387783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S = 35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83" name="ZoneTexte 82"/>
            <p:cNvSpPr txBox="1"/>
            <p:nvPr/>
          </p:nvSpPr>
          <p:spPr>
            <a:xfrm>
              <a:off x="4187501" y="2384919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S = 28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84" name="ZoneTexte 83"/>
            <p:cNvSpPr txBox="1"/>
            <p:nvPr/>
          </p:nvSpPr>
          <p:spPr>
            <a:xfrm>
              <a:off x="5879315" y="2383691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latin typeface="Calibri Light" charset="0"/>
                  <a:ea typeface="Calibri Light" charset="0"/>
                  <a:cs typeface="Calibri Light" charset="0"/>
                </a:rPr>
                <a:t>S = 42</a:t>
              </a:r>
              <a:endParaRPr lang="fr-FR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263690" y="2676629"/>
              <a:ext cx="224590" cy="288758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524679" y="2939148"/>
              <a:ext cx="4341341" cy="382290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1" name="Grouper 110"/>
          <p:cNvGrpSpPr/>
          <p:nvPr/>
        </p:nvGrpSpPr>
        <p:grpSpPr>
          <a:xfrm>
            <a:off x="183486" y="2198347"/>
            <a:ext cx="5503444" cy="3352272"/>
            <a:chOff x="256136" y="2040675"/>
            <a:chExt cx="5503444" cy="3352272"/>
          </a:xfrm>
        </p:grpSpPr>
        <p:grpSp>
          <p:nvGrpSpPr>
            <p:cNvPr id="112" name="Grouper 111"/>
            <p:cNvGrpSpPr/>
            <p:nvPr/>
          </p:nvGrpSpPr>
          <p:grpSpPr>
            <a:xfrm>
              <a:off x="256136" y="2040675"/>
              <a:ext cx="5503444" cy="3352272"/>
              <a:chOff x="256136" y="2040675"/>
              <a:chExt cx="5503444" cy="3352272"/>
            </a:xfrm>
          </p:grpSpPr>
          <p:grpSp>
            <p:nvGrpSpPr>
              <p:cNvPr id="125" name="Grouper 124"/>
              <p:cNvGrpSpPr/>
              <p:nvPr/>
            </p:nvGrpSpPr>
            <p:grpSpPr>
              <a:xfrm>
                <a:off x="256136" y="2040675"/>
                <a:ext cx="5503444" cy="3352272"/>
                <a:chOff x="256136" y="2040675"/>
                <a:chExt cx="5503444" cy="3352272"/>
              </a:xfrm>
            </p:grpSpPr>
            <p:pic>
              <p:nvPicPr>
                <p:cNvPr id="127" name="Image 126"/>
                <p:cNvPicPr/>
                <p:nvPr/>
              </p:nvPicPr>
              <p:blipFill>
                <a:blip r:embed="rId7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6136" y="2040675"/>
                  <a:ext cx="5503444" cy="335227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28" name="Rectangle 127"/>
                <p:cNvSpPr/>
                <p:nvPr/>
              </p:nvSpPr>
              <p:spPr>
                <a:xfrm>
                  <a:off x="2265730" y="4600830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9" name="Rectangle 128"/>
                <p:cNvSpPr/>
                <p:nvPr/>
              </p:nvSpPr>
              <p:spPr>
                <a:xfrm>
                  <a:off x="1199446" y="3212297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0" name="Rectangle 129"/>
                <p:cNvSpPr/>
                <p:nvPr/>
              </p:nvSpPr>
              <p:spPr>
                <a:xfrm>
                  <a:off x="2655728" y="3212296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1" name="Rectangle 130"/>
                <p:cNvSpPr/>
                <p:nvPr/>
              </p:nvSpPr>
              <p:spPr>
                <a:xfrm>
                  <a:off x="2629230" y="2198347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2" name="Rectangle 131"/>
                <p:cNvSpPr/>
                <p:nvPr/>
              </p:nvSpPr>
              <p:spPr>
                <a:xfrm>
                  <a:off x="4266667" y="2198347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3" name="Rectangle 132"/>
                <p:cNvSpPr/>
                <p:nvPr/>
              </p:nvSpPr>
              <p:spPr>
                <a:xfrm>
                  <a:off x="4266667" y="3212296"/>
                  <a:ext cx="172670" cy="165903"/>
                </a:xfrm>
                <a:prstGeom prst="rect">
                  <a:avLst/>
                </a:prstGeom>
                <a:solidFill>
                  <a:srgbClr val="DAE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4" name="Rectangle 133"/>
                <p:cNvSpPr/>
                <p:nvPr/>
              </p:nvSpPr>
              <p:spPr>
                <a:xfrm>
                  <a:off x="3755864" y="4375659"/>
                  <a:ext cx="172670" cy="165903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5" name="Rectangle 134"/>
                <p:cNvSpPr/>
                <p:nvPr/>
              </p:nvSpPr>
              <p:spPr>
                <a:xfrm>
                  <a:off x="2363879" y="2044105"/>
                  <a:ext cx="172670" cy="165903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26" name="Rectangle 125"/>
              <p:cNvSpPr/>
              <p:nvPr/>
            </p:nvSpPr>
            <p:spPr>
              <a:xfrm>
                <a:off x="607571" y="3385962"/>
                <a:ext cx="172670" cy="165903"/>
              </a:xfrm>
              <a:prstGeom prst="rect">
                <a:avLst/>
              </a:prstGeom>
              <a:solidFill>
                <a:srgbClr val="AFAB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13" name="Grouper 112"/>
            <p:cNvGrpSpPr/>
            <p:nvPr/>
          </p:nvGrpSpPr>
          <p:grpSpPr>
            <a:xfrm>
              <a:off x="540204" y="2231883"/>
              <a:ext cx="5025532" cy="3007765"/>
              <a:chOff x="540204" y="2231883"/>
              <a:chExt cx="5025532" cy="3007765"/>
            </a:xfrm>
          </p:grpSpPr>
          <p:sp>
            <p:nvSpPr>
              <p:cNvPr id="114" name="ZoneTexte 113"/>
              <p:cNvSpPr txBox="1"/>
              <p:nvPr/>
            </p:nvSpPr>
            <p:spPr>
              <a:xfrm>
                <a:off x="2718658" y="2231883"/>
                <a:ext cx="9156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Refuges</a:t>
                </a:r>
                <a:endParaRPr lang="fr-FR" dirty="0"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4384185" y="2231883"/>
                <a:ext cx="9156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fr-FR" dirty="0">
                    <a:latin typeface="Calibri Light" charset="0"/>
                    <a:ea typeface="Calibri Light" charset="0"/>
                    <a:cs typeface="Calibri Light" charset="0"/>
                  </a:rPr>
                  <a:t>Refuges</a:t>
                </a:r>
                <a:endParaRPr lang="fr-FR" dirty="0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1279325" y="3215810"/>
                <a:ext cx="98616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Bac </a:t>
                </a:r>
              </a:p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principal</a:t>
                </a:r>
                <a:endParaRPr lang="fr-FR" dirty="0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2506135" y="3199230"/>
                <a:ext cx="1404103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Bac </a:t>
                </a:r>
              </a:p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expérimental</a:t>
                </a:r>
                <a:endParaRPr lang="fr-FR" dirty="0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4161633" y="3177082"/>
                <a:ext cx="1404103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Bac </a:t>
                </a:r>
              </a:p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expérimental</a:t>
                </a:r>
                <a:endParaRPr lang="fr-FR" dirty="0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2479688" y="4593317"/>
                <a:ext cx="1291207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dirty="0" smtClean="0">
                    <a:latin typeface="Calibri Light" charset="0"/>
                    <a:ea typeface="Calibri Light" charset="0"/>
                    <a:cs typeface="Calibri Light" charset="0"/>
                  </a:rPr>
                  <a:t>Bac de décantation</a:t>
                </a: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540204" y="3246642"/>
                <a:ext cx="524105" cy="913321"/>
              </a:xfrm>
              <a:prstGeom prst="rect">
                <a:avLst/>
              </a:prstGeom>
              <a:solidFill>
                <a:srgbClr val="F1F1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1079694" y="3551865"/>
                <a:ext cx="58708" cy="384498"/>
              </a:xfrm>
              <a:prstGeom prst="rect">
                <a:avLst/>
              </a:prstGeom>
              <a:solidFill>
                <a:srgbClr val="F1F1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1099696" y="3629031"/>
                <a:ext cx="58708" cy="384498"/>
              </a:xfrm>
              <a:prstGeom prst="rect">
                <a:avLst/>
              </a:prstGeom>
              <a:solidFill>
                <a:srgbClr val="F1F1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123" name="Connecteur droit 122"/>
              <p:cNvCxnSpPr/>
              <p:nvPr/>
            </p:nvCxnSpPr>
            <p:spPr>
              <a:xfrm>
                <a:off x="1073200" y="3489767"/>
                <a:ext cx="0" cy="670196"/>
              </a:xfrm>
              <a:prstGeom prst="line">
                <a:avLst/>
              </a:prstGeom>
              <a:ln w="95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Connecteur droit 123"/>
              <p:cNvCxnSpPr/>
              <p:nvPr/>
            </p:nvCxnSpPr>
            <p:spPr>
              <a:xfrm>
                <a:off x="4045000" y="3997403"/>
                <a:ext cx="0" cy="122477"/>
              </a:xfrm>
              <a:prstGeom prst="line">
                <a:avLst/>
              </a:prstGeom>
              <a:ln w="95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Grouper 8"/>
          <p:cNvGrpSpPr/>
          <p:nvPr/>
        </p:nvGrpSpPr>
        <p:grpSpPr>
          <a:xfrm>
            <a:off x="472824" y="849942"/>
            <a:ext cx="5304939" cy="5733738"/>
            <a:chOff x="472824" y="849942"/>
            <a:chExt cx="5304939" cy="5733738"/>
          </a:xfrm>
        </p:grpSpPr>
        <p:grpSp>
          <p:nvGrpSpPr>
            <p:cNvPr id="6" name="Grouper 5"/>
            <p:cNvGrpSpPr/>
            <p:nvPr/>
          </p:nvGrpSpPr>
          <p:grpSpPr>
            <a:xfrm>
              <a:off x="472824" y="849942"/>
              <a:ext cx="5304939" cy="5733738"/>
              <a:chOff x="472824" y="849942"/>
              <a:chExt cx="5304939" cy="5733738"/>
            </a:xfrm>
          </p:grpSpPr>
          <p:sp>
            <p:nvSpPr>
              <p:cNvPr id="10" name="Rectangle à coins arrondis 9"/>
              <p:cNvSpPr/>
              <p:nvPr/>
            </p:nvSpPr>
            <p:spPr>
              <a:xfrm>
                <a:off x="472824" y="849942"/>
                <a:ext cx="5304939" cy="5733738"/>
              </a:xfrm>
              <a:prstGeom prst="roundRect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2265730" y="895212"/>
                <a:ext cx="17191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fr-FR" sz="2400" b="1" dirty="0">
                    <a:solidFill>
                      <a:schemeClr val="tx2">
                        <a:lumMod val="50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Mésocosme</a:t>
                </a:r>
                <a:endParaRPr lang="fr-FR" sz="2400" dirty="0"/>
              </a:p>
            </p:txBody>
          </p:sp>
        </p:grpSp>
        <p:sp>
          <p:nvSpPr>
            <p:cNvPr id="273" name="Rectangle 272"/>
            <p:cNvSpPr/>
            <p:nvPr/>
          </p:nvSpPr>
          <p:spPr>
            <a:xfrm>
              <a:off x="2363879" y="2044105"/>
              <a:ext cx="172670" cy="165903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5" name="Image 14" descr="/Users/Nadege/Downloads/39129984_233411263890892_8075319440318660608_n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370" y="1987323"/>
            <a:ext cx="2853625" cy="2140052"/>
          </a:xfrm>
          <a:prstGeom prst="roundRect">
            <a:avLst/>
          </a:prstGeom>
          <a:noFill/>
          <a:ln>
            <a:noFill/>
          </a:ln>
        </p:spPr>
      </p:pic>
      <p:pic>
        <p:nvPicPr>
          <p:cNvPr id="16" name="Image 15" descr="/Users/Nadege/Downloads/39102214_302513787173038_6377104077448282112_n.jpg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2" y="2521889"/>
            <a:ext cx="2290554" cy="1717782"/>
          </a:xfrm>
          <a:prstGeom prst="roundRect">
            <a:avLst/>
          </a:prstGeom>
          <a:noFill/>
          <a:ln>
            <a:noFill/>
          </a:ln>
        </p:spPr>
      </p:pic>
      <p:pic>
        <p:nvPicPr>
          <p:cNvPr id="17" name="Image 16" descr="/Users/Nadege/Downloads/39021248_1976237632442721_2994230609250877440_n.jpg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131" y="4605386"/>
            <a:ext cx="2530883" cy="1898015"/>
          </a:xfrm>
          <a:prstGeom prst="round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847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7/13</a:t>
            </a:r>
            <a:endParaRPr lang="fr-FR" sz="2000" dirty="0"/>
          </a:p>
        </p:txBody>
      </p:sp>
      <p:grpSp>
        <p:nvGrpSpPr>
          <p:cNvPr id="32" name="Grouper 31"/>
          <p:cNvGrpSpPr/>
          <p:nvPr/>
        </p:nvGrpSpPr>
        <p:grpSpPr>
          <a:xfrm>
            <a:off x="451644" y="849940"/>
            <a:ext cx="2378919" cy="5733740"/>
            <a:chOff x="541291" y="1124262"/>
            <a:chExt cx="2378919" cy="5459418"/>
          </a:xfrm>
        </p:grpSpPr>
        <p:sp>
          <p:nvSpPr>
            <p:cNvPr id="11" name="Rectangle à coins arrondis 10"/>
            <p:cNvSpPr/>
            <p:nvPr/>
          </p:nvSpPr>
          <p:spPr>
            <a:xfrm>
              <a:off x="737524" y="2977045"/>
              <a:ext cx="1926677" cy="1753848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Mésocosme</a:t>
              </a:r>
              <a:endParaRPr lang="fr-FR" b="1" dirty="0" smtClean="0">
                <a:solidFill>
                  <a:schemeClr val="tx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fr-FR" sz="2000" dirty="0" smtClean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S = 35 </a:t>
              </a:r>
              <a:r>
                <a:rPr lang="fr-FR" sz="1400" dirty="0" smtClean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( n = 18)</a:t>
              </a:r>
            </a:p>
            <a:p>
              <a:pPr algn="ctr"/>
              <a:endParaRPr lang="fr-FR" sz="1400" dirty="0">
                <a:solidFill>
                  <a:schemeClr val="tx2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endParaRPr>
            </a:p>
            <a:p>
              <a:pPr algn="ctr"/>
              <a:r>
                <a:rPr lang="fr-FR" sz="1600" dirty="0" smtClean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4 semaines</a:t>
              </a:r>
              <a:endParaRPr lang="fr-FR" sz="2000" dirty="0">
                <a:solidFill>
                  <a:schemeClr val="tx2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670856" y="1174586"/>
              <a:ext cx="2119786" cy="439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 smtClean="0">
                  <a:latin typeface="Calibri" charset="0"/>
                  <a:ea typeface="Calibri" charset="0"/>
                  <a:cs typeface="Calibri" charset="0"/>
                </a:rPr>
                <a:t>Acclimatation</a:t>
              </a:r>
              <a:endParaRPr lang="fr-FR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7" name="Rectangle à coins arrondis 26"/>
            <p:cNvSpPr/>
            <p:nvPr/>
          </p:nvSpPr>
          <p:spPr>
            <a:xfrm>
              <a:off x="541291" y="1124262"/>
              <a:ext cx="2378919" cy="5459418"/>
            </a:xfrm>
            <a:prstGeom prst="round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r 35"/>
          <p:cNvGrpSpPr/>
          <p:nvPr/>
        </p:nvGrpSpPr>
        <p:grpSpPr>
          <a:xfrm>
            <a:off x="2898729" y="849942"/>
            <a:ext cx="5779291" cy="5733738"/>
            <a:chOff x="2988376" y="1088404"/>
            <a:chExt cx="5779291" cy="5733738"/>
          </a:xfrm>
        </p:grpSpPr>
        <p:sp>
          <p:nvSpPr>
            <p:cNvPr id="21" name="Flèche vers la droite 20"/>
            <p:cNvSpPr/>
            <p:nvPr/>
          </p:nvSpPr>
          <p:spPr>
            <a:xfrm>
              <a:off x="2988376" y="3689078"/>
              <a:ext cx="406186" cy="329783"/>
            </a:xfrm>
            <a:prstGeom prst="rightArrow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r 32"/>
            <p:cNvGrpSpPr/>
            <p:nvPr/>
          </p:nvGrpSpPr>
          <p:grpSpPr>
            <a:xfrm>
              <a:off x="3462728" y="1088404"/>
              <a:ext cx="5304939" cy="5733738"/>
              <a:chOff x="3462728" y="1088404"/>
              <a:chExt cx="5304939" cy="5733738"/>
            </a:xfrm>
          </p:grpSpPr>
          <p:sp>
            <p:nvSpPr>
              <p:cNvPr id="12" name="Rectangle à coins arrondis 11"/>
              <p:cNvSpPr/>
              <p:nvPr/>
            </p:nvSpPr>
            <p:spPr>
              <a:xfrm>
                <a:off x="3602423" y="2606854"/>
                <a:ext cx="1926677" cy="2494231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fr-FR" sz="2000" b="1" dirty="0" smtClean="0">
                    <a:solidFill>
                      <a:schemeClr val="tx2">
                        <a:lumMod val="50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Mésocosme</a:t>
                </a:r>
                <a:endParaRPr lang="fr-FR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35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4)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28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6)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42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6)</a:t>
                </a:r>
              </a:p>
              <a:p>
                <a:pPr algn="ctr"/>
                <a:endParaRPr lang="fr-FR" sz="14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  <a:p>
                <a:pPr algn="ctr"/>
                <a:r>
                  <a:rPr lang="fr-FR" sz="16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3 jours</a:t>
                </a:r>
                <a:endParaRPr lang="fr-FR" sz="16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13" name="Rectangle à coins arrondis 12"/>
              <p:cNvSpPr/>
              <p:nvPr/>
            </p:nvSpPr>
            <p:spPr>
              <a:xfrm>
                <a:off x="6498015" y="1669462"/>
                <a:ext cx="2165724" cy="2349399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fr-FR" sz="2000" b="1" dirty="0" smtClean="0">
                    <a:solidFill>
                      <a:schemeClr val="tx2">
                        <a:lumMod val="50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Respiromètre</a:t>
                </a:r>
                <a:endParaRPr lang="fr-FR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35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2)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28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3)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42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3)</a:t>
                </a:r>
              </a:p>
              <a:p>
                <a:pPr algn="ctr"/>
                <a:endParaRPr lang="fr-FR" sz="14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  <a:p>
                <a:pPr algn="ctr"/>
                <a:r>
                  <a:rPr lang="fr-FR" sz="1600" dirty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3</a:t>
                </a:r>
                <a:r>
                  <a:rPr lang="fr-FR" sz="16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 jours</a:t>
                </a:r>
                <a:endParaRPr lang="fr-FR" sz="16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15" name="Rectangle à coins arrondis 14"/>
              <p:cNvSpPr/>
              <p:nvPr/>
            </p:nvSpPr>
            <p:spPr>
              <a:xfrm>
                <a:off x="6498015" y="4056885"/>
                <a:ext cx="2165724" cy="2325986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fr-FR" sz="2000" b="1" dirty="0" smtClean="0">
                    <a:solidFill>
                      <a:schemeClr val="tx2">
                        <a:lumMod val="50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Mésocosme</a:t>
                </a:r>
                <a:endParaRPr lang="fr-FR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35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2)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28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3)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42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(n = 3)</a:t>
                </a:r>
              </a:p>
              <a:p>
                <a:pPr algn="ctr"/>
                <a:endParaRPr lang="fr-FR" sz="14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  <a:p>
                <a:pPr algn="ctr"/>
                <a:r>
                  <a:rPr lang="fr-FR" sz="1600" dirty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3</a:t>
                </a:r>
                <a:r>
                  <a:rPr lang="fr-FR" sz="16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 jours</a:t>
                </a:r>
                <a:endParaRPr lang="fr-FR" sz="16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18" name="ZoneTexte 17"/>
              <p:cNvSpPr txBox="1"/>
              <p:nvPr/>
            </p:nvSpPr>
            <p:spPr>
              <a:xfrm>
                <a:off x="4359449" y="1148101"/>
                <a:ext cx="34316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400" b="1" dirty="0" smtClean="0">
                    <a:latin typeface="Calibri" charset="0"/>
                    <a:ea typeface="Calibri" charset="0"/>
                    <a:cs typeface="Calibri" charset="0"/>
                  </a:rPr>
                  <a:t>Phase expérimentale</a:t>
                </a:r>
                <a:endParaRPr lang="fr-FR" sz="2400" b="1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23" name="Flèche vers la droite 22"/>
              <p:cNvSpPr/>
              <p:nvPr/>
            </p:nvSpPr>
            <p:spPr>
              <a:xfrm rot="2255097">
                <a:off x="5745488" y="4319199"/>
                <a:ext cx="659567" cy="329783"/>
              </a:xfrm>
              <a:prstGeom prst="rightArrow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Flèche vers la droite 23"/>
              <p:cNvSpPr/>
              <p:nvPr/>
            </p:nvSpPr>
            <p:spPr>
              <a:xfrm rot="18798868">
                <a:off x="5684928" y="3327777"/>
                <a:ext cx="659567" cy="329783"/>
              </a:xfrm>
              <a:prstGeom prst="rightArrow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à coins arrondis 27"/>
              <p:cNvSpPr/>
              <p:nvPr/>
            </p:nvSpPr>
            <p:spPr>
              <a:xfrm>
                <a:off x="3462728" y="1088404"/>
                <a:ext cx="5304939" cy="5733738"/>
              </a:xfrm>
              <a:prstGeom prst="roundRect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37" name="Grouper 36"/>
          <p:cNvGrpSpPr/>
          <p:nvPr/>
        </p:nvGrpSpPr>
        <p:grpSpPr>
          <a:xfrm>
            <a:off x="8762674" y="849939"/>
            <a:ext cx="2869759" cy="5733738"/>
            <a:chOff x="8791633" y="1092783"/>
            <a:chExt cx="2869759" cy="5733738"/>
          </a:xfrm>
        </p:grpSpPr>
        <p:grpSp>
          <p:nvGrpSpPr>
            <p:cNvPr id="35" name="Grouper 34"/>
            <p:cNvGrpSpPr/>
            <p:nvPr/>
          </p:nvGrpSpPr>
          <p:grpSpPr>
            <a:xfrm>
              <a:off x="9282473" y="1092783"/>
              <a:ext cx="2378919" cy="5733738"/>
              <a:chOff x="9282473" y="1092783"/>
              <a:chExt cx="2378919" cy="5733738"/>
            </a:xfrm>
          </p:grpSpPr>
          <p:sp>
            <p:nvSpPr>
              <p:cNvPr id="14" name="Rectangle à coins arrondis 13"/>
              <p:cNvSpPr/>
              <p:nvPr/>
            </p:nvSpPr>
            <p:spPr>
              <a:xfrm>
                <a:off x="9508593" y="2945566"/>
                <a:ext cx="1926677" cy="1753848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fr-FR" sz="2000" b="1" dirty="0" smtClean="0">
                    <a:solidFill>
                      <a:schemeClr val="tx2">
                        <a:lumMod val="50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Mésocosme</a:t>
                </a:r>
                <a:endParaRPr lang="fr-FR" b="1" dirty="0" smtClean="0">
                  <a:solidFill>
                    <a:schemeClr val="tx2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fr-FR" sz="20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S = 35 </a:t>
                </a:r>
                <a:r>
                  <a:rPr lang="fr-FR" sz="14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( n = 18)</a:t>
                </a:r>
              </a:p>
              <a:p>
                <a:pPr algn="ctr"/>
                <a:endParaRPr lang="fr-FR" sz="14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  <a:p>
                <a:pPr algn="ctr"/>
                <a:r>
                  <a:rPr lang="fr-FR" sz="1600" dirty="0" smtClean="0">
                    <a:solidFill>
                      <a:schemeClr val="tx2">
                        <a:lumMod val="50000"/>
                      </a:schemeClr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6 semaines</a:t>
                </a:r>
                <a:endParaRPr lang="fr-FR" sz="1600" dirty="0">
                  <a:solidFill>
                    <a:schemeClr val="tx2">
                      <a:lumMod val="50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endParaRPr>
              </a:p>
            </p:txBody>
          </p:sp>
          <p:sp>
            <p:nvSpPr>
              <p:cNvPr id="19" name="ZoneTexte 18"/>
              <p:cNvSpPr txBox="1"/>
              <p:nvPr/>
            </p:nvSpPr>
            <p:spPr>
              <a:xfrm>
                <a:off x="9436983" y="1145636"/>
                <a:ext cx="206989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400" b="1" dirty="0" smtClean="0">
                    <a:latin typeface="Calibri" charset="0"/>
                    <a:ea typeface="Calibri" charset="0"/>
                    <a:cs typeface="Calibri" charset="0"/>
                  </a:rPr>
                  <a:t>Récupération</a:t>
                </a:r>
                <a:endParaRPr lang="fr-FR" sz="2000" b="1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30" name="Rectangle à coins arrondis 29"/>
              <p:cNvSpPr/>
              <p:nvPr/>
            </p:nvSpPr>
            <p:spPr>
              <a:xfrm>
                <a:off x="9282473" y="1092783"/>
                <a:ext cx="2378919" cy="5733738"/>
              </a:xfrm>
              <a:prstGeom prst="roundRect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31" name="Flèche vers la droite 30"/>
            <p:cNvSpPr/>
            <p:nvPr/>
          </p:nvSpPr>
          <p:spPr>
            <a:xfrm>
              <a:off x="8791633" y="3693460"/>
              <a:ext cx="406186" cy="329783"/>
            </a:xfrm>
            <a:prstGeom prst="rightArrow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r 16"/>
          <p:cNvGrpSpPr/>
          <p:nvPr/>
        </p:nvGrpSpPr>
        <p:grpSpPr>
          <a:xfrm>
            <a:off x="134514" y="2611787"/>
            <a:ext cx="2946721" cy="2210041"/>
            <a:chOff x="167742" y="2586640"/>
            <a:chExt cx="2946721" cy="2210041"/>
          </a:xfrm>
        </p:grpSpPr>
        <p:pic>
          <p:nvPicPr>
            <p:cNvPr id="40" name="Image 3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742" y="2586640"/>
              <a:ext cx="2946721" cy="2210041"/>
            </a:xfrm>
            <a:prstGeom prst="roundRect">
              <a:avLst/>
            </a:prstGeom>
          </p:spPr>
        </p:pic>
        <p:sp>
          <p:nvSpPr>
            <p:cNvPr id="9" name="ZoneTexte 8"/>
            <p:cNvSpPr txBox="1"/>
            <p:nvPr/>
          </p:nvSpPr>
          <p:spPr>
            <a:xfrm>
              <a:off x="1633466" y="4519682"/>
              <a:ext cx="1343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i="1" dirty="0" smtClean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@Nadège Georges</a:t>
              </a:r>
              <a:endParaRPr lang="fr-FR" sz="1200" i="1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20" name="Grouper 19"/>
          <p:cNvGrpSpPr/>
          <p:nvPr/>
        </p:nvGrpSpPr>
        <p:grpSpPr>
          <a:xfrm>
            <a:off x="5474367" y="3800014"/>
            <a:ext cx="3344517" cy="2388418"/>
            <a:chOff x="5474367" y="3800014"/>
            <a:chExt cx="3344517" cy="2388418"/>
          </a:xfrm>
        </p:grpSpPr>
        <p:pic>
          <p:nvPicPr>
            <p:cNvPr id="41" name="Image 40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14" t="13333" r="5965" b="4093"/>
            <a:stretch/>
          </p:blipFill>
          <p:spPr>
            <a:xfrm>
              <a:off x="5474367" y="3800014"/>
              <a:ext cx="3344517" cy="2388418"/>
            </a:xfrm>
            <a:prstGeom prst="roundRect">
              <a:avLst/>
            </a:prstGeom>
          </p:spPr>
        </p:pic>
        <p:sp>
          <p:nvSpPr>
            <p:cNvPr id="34" name="ZoneTexte 33"/>
            <p:cNvSpPr txBox="1"/>
            <p:nvPr/>
          </p:nvSpPr>
          <p:spPr>
            <a:xfrm>
              <a:off x="7272781" y="5911433"/>
              <a:ext cx="1343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i="1" dirty="0" smtClean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@Nadège Georges</a:t>
              </a:r>
              <a:endParaRPr lang="fr-FR" sz="1200" i="1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47" name="Grouper 46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48" name="Grouper 47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50" name="Chevron 49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Chevron 50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Chevron 51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Chevron 52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Chevron 48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523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à coins arrondis 10"/>
          <p:cNvSpPr/>
          <p:nvPr/>
        </p:nvSpPr>
        <p:spPr>
          <a:xfrm>
            <a:off x="451644" y="1963711"/>
            <a:ext cx="2378919" cy="4619969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644564" y="2023669"/>
            <a:ext cx="2073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latin typeface="Calibri" charset="0"/>
                <a:ea typeface="Calibri" charset="0"/>
                <a:cs typeface="Calibri" charset="0"/>
              </a:rPr>
              <a:t>Acclimatation</a:t>
            </a:r>
            <a:endParaRPr lang="fr-FR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à coins arrondis 13"/>
          <p:cNvSpPr/>
          <p:nvPr/>
        </p:nvSpPr>
        <p:spPr>
          <a:xfrm>
            <a:off x="3373081" y="1963710"/>
            <a:ext cx="5304939" cy="4619969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/>
          <p:cNvSpPr txBox="1"/>
          <p:nvPr/>
        </p:nvSpPr>
        <p:spPr>
          <a:xfrm>
            <a:off x="4350703" y="2023669"/>
            <a:ext cx="3349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latin typeface="Calibri" charset="0"/>
                <a:ea typeface="Calibri" charset="0"/>
                <a:cs typeface="Calibri" charset="0"/>
              </a:rPr>
              <a:t>Phase expérimentale</a:t>
            </a:r>
            <a:endParaRPr lang="fr-FR" sz="2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9245886" y="2023669"/>
            <a:ext cx="2419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latin typeface="Calibri" charset="0"/>
                <a:ea typeface="Calibri" charset="0"/>
                <a:cs typeface="Calibri" charset="0"/>
              </a:rPr>
              <a:t>Récupération</a:t>
            </a:r>
            <a:endParaRPr lang="fr-FR" sz="2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angle à coins arrondis 16"/>
          <p:cNvSpPr/>
          <p:nvPr/>
        </p:nvSpPr>
        <p:spPr>
          <a:xfrm>
            <a:off x="9253514" y="1963709"/>
            <a:ext cx="2378919" cy="4619967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/>
          <p:cNvSpPr txBox="1"/>
          <p:nvPr/>
        </p:nvSpPr>
        <p:spPr>
          <a:xfrm>
            <a:off x="451644" y="1007258"/>
            <a:ext cx="3940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atin typeface="Calibri" charset="0"/>
                <a:ea typeface="Calibri" charset="0"/>
                <a:cs typeface="Calibri" charset="0"/>
              </a:rPr>
              <a:t>Variables étudiées</a:t>
            </a:r>
            <a:endParaRPr lang="fr-FR" sz="2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3373081" y="2626083"/>
            <a:ext cx="5304939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Taux de croissance</a:t>
            </a:r>
          </a:p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Coloration</a:t>
            </a:r>
          </a:p>
          <a:p>
            <a:pPr algn="ctr">
              <a:lnSpc>
                <a:spcPct val="150000"/>
              </a:lnSpc>
            </a:pPr>
            <a:endParaRPr lang="fr-FR" sz="1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9274671" y="3258026"/>
            <a:ext cx="2329762" cy="1927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Taux de croissance</a:t>
            </a:r>
          </a:p>
          <a:p>
            <a:pPr algn="ctr">
              <a:lnSpc>
                <a:spcPct val="150000"/>
              </a:lnSpc>
            </a:pPr>
            <a:endParaRPr lang="fr-FR" sz="1000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Coloration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451644" y="3258025"/>
            <a:ext cx="2329762" cy="1927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Taux de croissance</a:t>
            </a:r>
          </a:p>
          <a:p>
            <a:pPr algn="ctr">
              <a:lnSpc>
                <a:spcPct val="150000"/>
              </a:lnSpc>
            </a:pPr>
            <a:endParaRPr lang="fr-FR" sz="1000" dirty="0">
              <a:latin typeface="Calibri Light" charset="0"/>
              <a:ea typeface="Calibri Light" charset="0"/>
              <a:cs typeface="Calibri Light" charset="0"/>
            </a:endParaRPr>
          </a:p>
          <a:p>
            <a:pPr algn="ctr">
              <a:lnSpc>
                <a:spcPct val="150000"/>
              </a:lnSpc>
            </a:pPr>
            <a:r>
              <a:rPr lang="fr-FR" sz="2400" dirty="0" smtClean="0">
                <a:latin typeface="Calibri Light" charset="0"/>
                <a:ea typeface="Calibri Light" charset="0"/>
                <a:cs typeface="Calibri Light" charset="0"/>
              </a:rPr>
              <a:t>Coloration</a:t>
            </a:r>
            <a:endParaRPr lang="fr-FR" sz="24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36" name="Grouper 35"/>
          <p:cNvGrpSpPr/>
          <p:nvPr/>
        </p:nvGrpSpPr>
        <p:grpSpPr>
          <a:xfrm>
            <a:off x="54864" y="181363"/>
            <a:ext cx="12083994" cy="378001"/>
            <a:chOff x="0" y="181363"/>
            <a:chExt cx="12083994" cy="378001"/>
          </a:xfrm>
        </p:grpSpPr>
        <p:grpSp>
          <p:nvGrpSpPr>
            <p:cNvPr id="37" name="Grouper 36"/>
            <p:cNvGrpSpPr/>
            <p:nvPr/>
          </p:nvGrpSpPr>
          <p:grpSpPr>
            <a:xfrm>
              <a:off x="0" y="181364"/>
              <a:ext cx="12083994" cy="378000"/>
              <a:chOff x="0" y="0"/>
              <a:chExt cx="12083994" cy="376518"/>
            </a:xfrm>
          </p:grpSpPr>
          <p:sp>
            <p:nvSpPr>
              <p:cNvPr id="39" name="Chevron 38"/>
              <p:cNvSpPr/>
              <p:nvPr/>
            </p:nvSpPr>
            <p:spPr>
              <a:xfrm>
                <a:off x="0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Introduction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Chevron 39"/>
              <p:cNvSpPr/>
              <p:nvPr/>
            </p:nvSpPr>
            <p:spPr>
              <a:xfrm>
                <a:off x="1994666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But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Chevron 40"/>
              <p:cNvSpPr/>
              <p:nvPr/>
            </p:nvSpPr>
            <p:spPr>
              <a:xfrm>
                <a:off x="3990787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Mat &amp; </a:t>
                </a:r>
                <a:r>
                  <a:rPr lang="fr-FR" dirty="0" err="1" smtClean="0">
                    <a:solidFill>
                      <a:schemeClr val="tx1"/>
                    </a:solidFill>
                  </a:rPr>
                  <a:t>Meth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Chevron 41"/>
              <p:cNvSpPr/>
              <p:nvPr/>
            </p:nvSpPr>
            <p:spPr>
              <a:xfrm>
                <a:off x="9932465" y="0"/>
                <a:ext cx="2151529" cy="376518"/>
              </a:xfrm>
              <a:prstGeom prst="chevron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Conclusion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8" name="Chevron 37"/>
            <p:cNvSpPr/>
            <p:nvPr/>
          </p:nvSpPr>
          <p:spPr>
            <a:xfrm>
              <a:off x="5987689" y="181363"/>
              <a:ext cx="4087903" cy="378001"/>
            </a:xfrm>
            <a:prstGeom prst="chevron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      Résultats     &amp;     Discussion 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Espace réservé du numéro de diapositive 45"/>
          <p:cNvSpPr>
            <a:spLocks noGrp="1"/>
          </p:cNvSpPr>
          <p:nvPr>
            <p:ph type="sldNum" sz="quarter" idx="12"/>
          </p:nvPr>
        </p:nvSpPr>
        <p:spPr>
          <a:xfrm>
            <a:off x="11058589" y="6278020"/>
            <a:ext cx="780601" cy="394708"/>
          </a:xfrm>
        </p:spPr>
        <p:txBody>
          <a:bodyPr/>
          <a:lstStyle/>
          <a:p>
            <a:r>
              <a:rPr lang="fr-FR" sz="2000" dirty="0" smtClean="0"/>
              <a:t>8/13</a:t>
            </a:r>
            <a:endParaRPr lang="fr-FR" sz="2000" dirty="0"/>
          </a:p>
        </p:txBody>
      </p:sp>
      <p:sp>
        <p:nvSpPr>
          <p:cNvPr id="2" name="Rectangle 1"/>
          <p:cNvSpPr/>
          <p:nvPr/>
        </p:nvSpPr>
        <p:spPr>
          <a:xfrm>
            <a:off x="3406057" y="4140356"/>
            <a:ext cx="5271964" cy="2251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Photosynthèse et respiration</a:t>
            </a:r>
          </a:p>
          <a:p>
            <a:pPr algn="ctr"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Concentration nutriments organiques et inorganiques</a:t>
            </a:r>
          </a:p>
          <a:p>
            <a:pPr algn="ctr">
              <a:lnSpc>
                <a:spcPct val="150000"/>
              </a:lnSpc>
            </a:pPr>
            <a:r>
              <a:rPr lang="fr-FR" sz="2400" dirty="0">
                <a:latin typeface="Calibri Light" charset="0"/>
                <a:ea typeface="Calibri Light" charset="0"/>
                <a:cs typeface="Calibri Light" charset="0"/>
              </a:rPr>
              <a:t>Alcalinité</a:t>
            </a:r>
          </a:p>
        </p:txBody>
      </p:sp>
    </p:spTree>
    <p:extLst>
      <p:ext uri="{BB962C8B-B14F-4D97-AF65-F5344CB8AC3E}">
        <p14:creationId xmlns:p14="http://schemas.microsoft.com/office/powerpoint/2010/main" val="103396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/>
      <p:bldP spid="16" grpId="0"/>
      <p:bldP spid="17" grpId="0" animBg="1"/>
      <p:bldP spid="21" grpId="0"/>
      <p:bldP spid="22" grpId="0"/>
      <p:bldP spid="23" grpId="0"/>
      <p:bldP spid="2" grpId="0"/>
      <p:bldP spid="2" grpId="1"/>
    </p:bldLst>
  </p:timing>
</p:sld>
</file>

<file path=ppt/theme/theme1.xml><?xml version="1.0" encoding="utf-8"?>
<a:theme xmlns:a="http://schemas.openxmlformats.org/drawingml/2006/main" name="Expédition">
  <a:themeElements>
    <a:clrScheme name="Expédition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Expédition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xpédition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4045</TotalTime>
  <Words>642</Words>
  <Application>Microsoft Macintosh PowerPoint</Application>
  <PresentationFormat>Grand écran</PresentationFormat>
  <Paragraphs>246</Paragraphs>
  <Slides>15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Gill Sans MT</vt:lpstr>
      <vt:lpstr>Times New Roman</vt:lpstr>
      <vt:lpstr>Wingdings</vt:lpstr>
      <vt:lpstr>Expédition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Réponse écophysiologique de Seriatopora hystrix (Dana, 1846) suite à un stress hypo- ou hypersalin à court terme</dc:title>
  <dc:creator>Nadège GEORGES</dc:creator>
  <cp:lastModifiedBy>Nadège GEORGES</cp:lastModifiedBy>
  <cp:revision>128</cp:revision>
  <dcterms:created xsi:type="dcterms:W3CDTF">2018-08-20T08:08:34Z</dcterms:created>
  <dcterms:modified xsi:type="dcterms:W3CDTF">2018-09-03T14:47:29Z</dcterms:modified>
</cp:coreProperties>
</file>

<file path=docProps/thumbnail.jpeg>
</file>